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56" r:id="rId3"/>
    <p:sldId id="287" r:id="rId4"/>
    <p:sldId id="274" r:id="rId5"/>
    <p:sldId id="266" r:id="rId6"/>
    <p:sldId id="277" r:id="rId7"/>
    <p:sldId id="278" r:id="rId8"/>
    <p:sldId id="267" r:id="rId9"/>
    <p:sldId id="279" r:id="rId10"/>
    <p:sldId id="280" r:id="rId11"/>
    <p:sldId id="283" r:id="rId12"/>
    <p:sldId id="282" r:id="rId13"/>
    <p:sldId id="286" r:id="rId14"/>
    <p:sldId id="269" r:id="rId15"/>
    <p:sldId id="260" r:id="rId16"/>
    <p:sldId id="265"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51" d="100"/>
          <a:sy n="51" d="100"/>
        </p:scale>
        <p:origin x="-4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4"/>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590800" y="3086100"/>
            <a:ext cx="11844130" cy="47089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4200" b="1" i="0" u="none" strike="noStrike" cap="none" dirty="0" smtClean="0">
                <a:solidFill>
                  <a:srgbClr val="000000"/>
                </a:solidFill>
                <a:latin typeface="Cambria"/>
                <a:ea typeface="Cambria"/>
                <a:cs typeface="Cambria"/>
                <a:sym typeface="Cambria"/>
              </a:rPr>
              <a:t>ECONOMICS STD-9</a:t>
            </a:r>
          </a:p>
          <a:p>
            <a:pPr marL="0" marR="0" lvl="0" indent="0" algn="ctr" rtl="0">
              <a:spcBef>
                <a:spcPts val="0"/>
              </a:spcBef>
              <a:spcAft>
                <a:spcPts val="0"/>
              </a:spcAft>
              <a:buNone/>
            </a:pPr>
            <a:r>
              <a:rPr lang="en-US" sz="4200" b="1" dirty="0" smtClean="0">
                <a:latin typeface="Cambria"/>
                <a:ea typeface="Cambria"/>
                <a:cs typeface="Cambria"/>
                <a:sym typeface="Cambria"/>
              </a:rPr>
              <a:t>CHAPTER-1</a:t>
            </a:r>
          </a:p>
          <a:p>
            <a:pPr marL="0" marR="0" lvl="0" indent="0" algn="ctr" rtl="0">
              <a:spcBef>
                <a:spcPts val="0"/>
              </a:spcBef>
              <a:spcAft>
                <a:spcPts val="0"/>
              </a:spcAft>
              <a:buNone/>
            </a:pPr>
            <a:r>
              <a:rPr lang="en-US" sz="4200" b="1" i="0" u="none" strike="noStrike" cap="none" dirty="0" smtClean="0">
                <a:solidFill>
                  <a:srgbClr val="000000"/>
                </a:solidFill>
                <a:latin typeface="Cambria"/>
                <a:ea typeface="Cambria"/>
                <a:cs typeface="Cambria"/>
                <a:sym typeface="Cambria"/>
              </a:rPr>
              <a:t>THE STORY OF VILLAGE PALAMPUR</a:t>
            </a:r>
            <a:endParaRPr sz="4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722498"/>
            <a:ext cx="1349829" cy="28192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400" dirty="0" smtClean="0">
                <a:solidFill>
                  <a:schemeClr val="tx1"/>
                </a:solidFill>
              </a:rPr>
              <a:t>1/15</a:t>
            </a:r>
            <a:endParaRPr sz="1400">
              <a:solidFill>
                <a:schemeClr val="tx1"/>
              </a:solidFill>
            </a:endParaRPr>
          </a:p>
        </p:txBody>
      </p:sp>
      <p:sp>
        <p:nvSpPr>
          <p:cNvPr id="7" name="Rectangle 6"/>
          <p:cNvSpPr/>
          <p:nvPr/>
        </p:nvSpPr>
        <p:spPr>
          <a:xfrm>
            <a:off x="4997721" y="9710902"/>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
        <p:nvSpPr>
          <p:cNvPr id="8" name="Rectangle 7"/>
          <p:cNvSpPr/>
          <p:nvPr/>
        </p:nvSpPr>
        <p:spPr>
          <a:xfrm>
            <a:off x="380909" y="9979223"/>
            <a:ext cx="880369" cy="307777"/>
          </a:xfrm>
          <a:prstGeom prst="rect">
            <a:avLst/>
          </a:prstGeom>
        </p:spPr>
        <p:txBody>
          <a:bodyPr wrap="none">
            <a:spAutoFit/>
          </a:bodyPr>
          <a:lstStyle/>
          <a:p>
            <a:r>
              <a:rPr lang="en-US" dirty="0" smtClean="0">
                <a:solidFill>
                  <a:schemeClr val="dk1"/>
                </a:solidFill>
              </a:rPr>
              <a:t>6/23/202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833" y="1245022"/>
            <a:ext cx="8229600" cy="1143000"/>
          </a:xfrm>
        </p:spPr>
        <p:txBody>
          <a:bodyPr/>
          <a:lstStyle/>
          <a:p>
            <a:r>
              <a:rPr lang="en-US" b="1" dirty="0" smtClean="0"/>
              <a:t>NON FARMING ACTIVITIES</a:t>
            </a:r>
            <a:endParaRPr lang="en-US" b="1" dirty="0"/>
          </a:p>
        </p:txBody>
      </p:sp>
      <p:sp>
        <p:nvSpPr>
          <p:cNvPr id="3" name="Text Placeholder 2"/>
          <p:cNvSpPr>
            <a:spLocks noGrp="1"/>
          </p:cNvSpPr>
          <p:nvPr>
            <p:ph type="body" idx="1"/>
          </p:nvPr>
        </p:nvSpPr>
        <p:spPr>
          <a:xfrm>
            <a:off x="2425960" y="2873830"/>
            <a:ext cx="10655558" cy="5379714"/>
          </a:xfrm>
        </p:spPr>
        <p:txBody>
          <a:bodyPr/>
          <a:lstStyle/>
          <a:p>
            <a:pPr algn="ctr"/>
            <a:r>
              <a:rPr lang="en-US" sz="4000" dirty="0" smtClean="0"/>
              <a:t>DAIRY</a:t>
            </a:r>
          </a:p>
          <a:p>
            <a:pPr algn="ctr"/>
            <a:endParaRPr lang="en-US" sz="4000" dirty="0" smtClean="0"/>
          </a:p>
          <a:p>
            <a:pPr algn="ctr"/>
            <a:r>
              <a:rPr lang="en-US" sz="4000" dirty="0" smtClean="0"/>
              <a:t>SMALL SCALE INDUSTRIES</a:t>
            </a:r>
          </a:p>
          <a:p>
            <a:pPr algn="ctr"/>
            <a:endParaRPr lang="en-US" sz="4000" dirty="0" smtClean="0"/>
          </a:p>
          <a:p>
            <a:pPr algn="ctr"/>
            <a:r>
              <a:rPr lang="en-US" sz="4000" dirty="0" smtClean="0"/>
              <a:t>SHOPKEEPERS</a:t>
            </a:r>
          </a:p>
          <a:p>
            <a:pPr algn="ctr"/>
            <a:endParaRPr lang="en-US" sz="4000" dirty="0" smtClean="0"/>
          </a:p>
          <a:p>
            <a:pPr algn="ctr"/>
            <a:r>
              <a:rPr lang="en-US" sz="4000" dirty="0" smtClean="0"/>
              <a:t>TRANSPORT</a:t>
            </a:r>
            <a:endParaRPr lang="en-US" dirty="0" smtClean="0"/>
          </a:p>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r>
              <a:rPr lang="en-US" dirty="0" smtClean="0"/>
              <a:t>/15</a:t>
            </a:r>
            <a:endParaRPr lang="en-US" dirty="0"/>
          </a:p>
        </p:txBody>
      </p:sp>
      <p:sp>
        <p:nvSpPr>
          <p:cNvPr id="5" name="Rectangle 4"/>
          <p:cNvSpPr/>
          <p:nvPr/>
        </p:nvSpPr>
        <p:spPr>
          <a:xfrm>
            <a:off x="237910" y="9748225"/>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6" name="Rectangle 5"/>
          <p:cNvSpPr/>
          <p:nvPr/>
        </p:nvSpPr>
        <p:spPr>
          <a:xfrm>
            <a:off x="5091027" y="9710902"/>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498573"/>
            <a:ext cx="10011747" cy="1143000"/>
          </a:xfrm>
        </p:spPr>
        <p:txBody>
          <a:bodyPr>
            <a:normAutofit/>
          </a:bodyPr>
          <a:lstStyle/>
          <a:p>
            <a:r>
              <a:rPr lang="en-US" b="1" dirty="0" smtClean="0"/>
              <a:t>NON FARMING ACTIVITIES IN PALAMPUR</a:t>
            </a:r>
            <a:endParaRPr lang="en-US" b="1" dirty="0"/>
          </a:p>
        </p:txBody>
      </p:sp>
      <p:sp>
        <p:nvSpPr>
          <p:cNvPr id="3" name="Text Placeholder 2"/>
          <p:cNvSpPr>
            <a:spLocks noGrp="1"/>
          </p:cNvSpPr>
          <p:nvPr>
            <p:ph type="body" idx="1"/>
          </p:nvPr>
        </p:nvSpPr>
        <p:spPr>
          <a:xfrm>
            <a:off x="3573624" y="2542819"/>
            <a:ext cx="4040188" cy="639762"/>
          </a:xfrm>
        </p:spPr>
        <p:txBody>
          <a:bodyPr>
            <a:noAutofit/>
          </a:bodyPr>
          <a:lstStyle/>
          <a:p>
            <a:pPr algn="ctr"/>
            <a:r>
              <a:rPr lang="en-US" sz="3600" dirty="0" smtClean="0"/>
              <a:t>DAIRY</a:t>
            </a:r>
            <a:endParaRPr lang="en-US" sz="3600" dirty="0"/>
          </a:p>
        </p:txBody>
      </p:sp>
      <p:sp>
        <p:nvSpPr>
          <p:cNvPr id="4" name="Text Placeholder 3"/>
          <p:cNvSpPr>
            <a:spLocks noGrp="1"/>
          </p:cNvSpPr>
          <p:nvPr>
            <p:ph type="body" idx="2"/>
          </p:nvPr>
        </p:nvSpPr>
        <p:spPr>
          <a:xfrm>
            <a:off x="8640148" y="3452327"/>
            <a:ext cx="7632440" cy="5299787"/>
          </a:xfrm>
        </p:spPr>
        <p:txBody>
          <a:bodyPr>
            <a:normAutofit/>
          </a:bodyPr>
          <a:lstStyle/>
          <a:p>
            <a:r>
              <a:rPr lang="en-US" sz="3600" dirty="0" smtClean="0"/>
              <a:t>They use simple production methods.</a:t>
            </a:r>
          </a:p>
          <a:p>
            <a:endParaRPr lang="en-US" sz="3600" dirty="0" smtClean="0"/>
          </a:p>
          <a:p>
            <a:r>
              <a:rPr lang="en-US" sz="3600" dirty="0" smtClean="0"/>
              <a:t>They carry out mainly at home or in the fields.</a:t>
            </a:r>
          </a:p>
          <a:p>
            <a:endParaRPr lang="en-US" sz="3600" dirty="0" smtClean="0"/>
          </a:p>
          <a:p>
            <a:r>
              <a:rPr lang="en-US" sz="3600" dirty="0" smtClean="0"/>
              <a:t>They rarely hire </a:t>
            </a:r>
            <a:r>
              <a:rPr lang="en-US" sz="3600" dirty="0" err="1" smtClean="0"/>
              <a:t>labourers</a:t>
            </a:r>
            <a:r>
              <a:rPr lang="en-US" sz="3600" dirty="0" smtClean="0"/>
              <a:t>.</a:t>
            </a:r>
            <a:endParaRPr lang="en-US" sz="3600" dirty="0"/>
          </a:p>
        </p:txBody>
      </p:sp>
      <p:sp>
        <p:nvSpPr>
          <p:cNvPr id="5" name="Text Placeholder 4"/>
          <p:cNvSpPr>
            <a:spLocks noGrp="1"/>
          </p:cNvSpPr>
          <p:nvPr>
            <p:ph type="body" idx="3"/>
          </p:nvPr>
        </p:nvSpPr>
        <p:spPr>
          <a:xfrm>
            <a:off x="8882743" y="2524158"/>
            <a:ext cx="6344816" cy="639762"/>
          </a:xfrm>
        </p:spPr>
        <p:txBody>
          <a:bodyPr>
            <a:noAutofit/>
          </a:bodyPr>
          <a:lstStyle/>
          <a:p>
            <a:r>
              <a:rPr lang="en-US" sz="3200" dirty="0" smtClean="0"/>
              <a:t>SMALL SCALE MANUFACTURING</a:t>
            </a:r>
            <a:endParaRPr lang="en-US" sz="3200" dirty="0"/>
          </a:p>
        </p:txBody>
      </p:sp>
      <p:sp>
        <p:nvSpPr>
          <p:cNvPr id="6" name="Text Placeholder 5"/>
          <p:cNvSpPr>
            <a:spLocks noGrp="1"/>
          </p:cNvSpPr>
          <p:nvPr>
            <p:ph type="body" idx="4"/>
          </p:nvPr>
        </p:nvSpPr>
        <p:spPr>
          <a:xfrm>
            <a:off x="1716833" y="3443838"/>
            <a:ext cx="6512767" cy="5364260"/>
          </a:xfrm>
        </p:spPr>
        <p:txBody>
          <a:bodyPr>
            <a:normAutofit/>
          </a:bodyPr>
          <a:lstStyle/>
          <a:p>
            <a:r>
              <a:rPr lang="en-US" sz="3600" dirty="0" smtClean="0"/>
              <a:t>People feed buffalos with grass, </a:t>
            </a:r>
            <a:r>
              <a:rPr lang="en-US" sz="3600" dirty="0" err="1" smtClean="0"/>
              <a:t>jowar</a:t>
            </a:r>
            <a:r>
              <a:rPr lang="en-US" sz="3600" dirty="0" smtClean="0"/>
              <a:t>, </a:t>
            </a:r>
            <a:r>
              <a:rPr lang="en-US" sz="3600" dirty="0" err="1" smtClean="0"/>
              <a:t>bajra</a:t>
            </a:r>
            <a:r>
              <a:rPr lang="en-US" sz="3600" dirty="0" smtClean="0"/>
              <a:t>.</a:t>
            </a:r>
          </a:p>
          <a:p>
            <a:endParaRPr lang="en-US" sz="3600" dirty="0" smtClean="0"/>
          </a:p>
          <a:p>
            <a:r>
              <a:rPr lang="en-US" sz="3600" dirty="0" smtClean="0"/>
              <a:t>Milk  is sold at </a:t>
            </a:r>
            <a:r>
              <a:rPr lang="en-US" sz="3600" dirty="0" err="1" smtClean="0"/>
              <a:t>raiganj</a:t>
            </a:r>
            <a:r>
              <a:rPr lang="en-US" sz="3600" dirty="0" smtClean="0"/>
              <a:t>- large village.</a:t>
            </a:r>
          </a:p>
          <a:p>
            <a:endParaRPr lang="en-US" sz="3600" dirty="0" smtClean="0"/>
          </a:p>
          <a:p>
            <a:r>
              <a:rPr lang="en-US" sz="3600" dirty="0" smtClean="0"/>
              <a:t>Collection cum chilling </a:t>
            </a:r>
            <a:r>
              <a:rPr lang="en-US" sz="3600" dirty="0" err="1" smtClean="0"/>
              <a:t>centres</a:t>
            </a:r>
            <a:r>
              <a:rPr lang="en-US" sz="3600" dirty="0" smtClean="0"/>
              <a:t> at  </a:t>
            </a:r>
            <a:r>
              <a:rPr lang="en-US" sz="3600" dirty="0" err="1" smtClean="0"/>
              <a:t>Shahpur</a:t>
            </a:r>
            <a:r>
              <a:rPr lang="en-US" sz="3600" dirty="0" smtClean="0"/>
              <a:t>.</a:t>
            </a:r>
            <a:endParaRPr lang="en-US" sz="3600" dirty="0"/>
          </a:p>
        </p:txBody>
      </p:sp>
      <p:sp>
        <p:nvSpPr>
          <p:cNvPr id="7" name="Slide Number Placeholder 6"/>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11</a:t>
            </a:fld>
            <a:r>
              <a:rPr lang="en-US" dirty="0" smtClean="0"/>
              <a:t>/15</a:t>
            </a:r>
            <a:endParaRPr lang="en-US" dirty="0"/>
          </a:p>
        </p:txBody>
      </p:sp>
      <p:sp>
        <p:nvSpPr>
          <p:cNvPr id="8" name="Rectangle 7"/>
          <p:cNvSpPr/>
          <p:nvPr/>
        </p:nvSpPr>
        <p:spPr>
          <a:xfrm>
            <a:off x="256571" y="9748224"/>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9" name="Rectangle 8"/>
          <p:cNvSpPr/>
          <p:nvPr/>
        </p:nvSpPr>
        <p:spPr>
          <a:xfrm>
            <a:off x="5688186" y="9636257"/>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873" y="741169"/>
            <a:ext cx="9153331" cy="1143000"/>
          </a:xfrm>
        </p:spPr>
        <p:txBody>
          <a:bodyPr/>
          <a:lstStyle/>
          <a:p>
            <a:r>
              <a:rPr lang="en-US" b="1" dirty="0" smtClean="0"/>
              <a:t>THE SHOPKEEPERS &amp; TRANSPORT</a:t>
            </a:r>
            <a:endParaRPr lang="en-US" b="1" dirty="0"/>
          </a:p>
        </p:txBody>
      </p:sp>
      <p:sp>
        <p:nvSpPr>
          <p:cNvPr id="3" name="Text Placeholder 2"/>
          <p:cNvSpPr>
            <a:spLocks noGrp="1"/>
          </p:cNvSpPr>
          <p:nvPr>
            <p:ph type="body" idx="1"/>
          </p:nvPr>
        </p:nvSpPr>
        <p:spPr>
          <a:xfrm>
            <a:off x="2108718" y="2981131"/>
            <a:ext cx="13044196" cy="5845628"/>
          </a:xfrm>
        </p:spPr>
        <p:txBody>
          <a:bodyPr/>
          <a:lstStyle/>
          <a:p>
            <a:r>
              <a:rPr lang="en-US" dirty="0" smtClean="0"/>
              <a:t>Few families close to the bus stand use a part of their space to open small shops.</a:t>
            </a:r>
          </a:p>
          <a:p>
            <a:r>
              <a:rPr lang="en-US" dirty="0" smtClean="0"/>
              <a:t>Items of sale:</a:t>
            </a:r>
          </a:p>
          <a:p>
            <a:r>
              <a:rPr lang="en-US" dirty="0" smtClean="0"/>
              <a:t>Rice, wheat, sugar, tea, oil…………</a:t>
            </a:r>
          </a:p>
          <a:p>
            <a:endParaRPr lang="en-US" dirty="0" smtClean="0"/>
          </a:p>
          <a:p>
            <a:r>
              <a:rPr lang="en-US" dirty="0" smtClean="0"/>
              <a:t>Means of transport include:</a:t>
            </a:r>
          </a:p>
          <a:p>
            <a:r>
              <a:rPr lang="en-US" dirty="0" err="1" smtClean="0"/>
              <a:t>Rikshawwalah</a:t>
            </a:r>
            <a:r>
              <a:rPr lang="en-US" dirty="0" smtClean="0"/>
              <a:t>,, </a:t>
            </a:r>
            <a:r>
              <a:rPr lang="en-US" dirty="0" err="1" smtClean="0"/>
              <a:t>tongawallah</a:t>
            </a:r>
            <a:r>
              <a:rPr lang="en-US" dirty="0" smtClean="0"/>
              <a:t>, jeep, tractor, bogey……</a:t>
            </a:r>
          </a:p>
          <a:p>
            <a:endParaRPr lang="en-US" dirty="0" smtClean="0"/>
          </a:p>
          <a:p>
            <a:r>
              <a:rPr lang="en-US" dirty="0" smtClean="0"/>
              <a:t>They ferry people from one place to another and in return get paid for it.</a:t>
            </a:r>
          </a:p>
          <a:p>
            <a:endParaRPr lang="en-US" dirty="0" smtClean="0"/>
          </a:p>
          <a:p>
            <a:endParaRPr lang="en-US" dirty="0" smtClean="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12</a:t>
            </a:fld>
            <a:r>
              <a:rPr lang="en-US" dirty="0" smtClean="0"/>
              <a:t>/15</a:t>
            </a:r>
            <a:endParaRPr lang="en-US" dirty="0"/>
          </a:p>
        </p:txBody>
      </p:sp>
      <p:sp>
        <p:nvSpPr>
          <p:cNvPr id="5" name="Rectangle 4"/>
          <p:cNvSpPr/>
          <p:nvPr/>
        </p:nvSpPr>
        <p:spPr>
          <a:xfrm>
            <a:off x="331216" y="9692241"/>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6" name="Rectangle 5"/>
          <p:cNvSpPr/>
          <p:nvPr/>
        </p:nvSpPr>
        <p:spPr>
          <a:xfrm>
            <a:off x="5445591" y="9617596"/>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122" y="573217"/>
            <a:ext cx="8229600" cy="1143000"/>
          </a:xfrm>
        </p:spPr>
        <p:txBody>
          <a:bodyPr/>
          <a:lstStyle/>
          <a:p>
            <a:r>
              <a:rPr lang="en-US" dirty="0" err="1" smtClean="0"/>
              <a:t>Tongas</a:t>
            </a:r>
            <a:r>
              <a:rPr lang="en-US" dirty="0" smtClean="0"/>
              <a:t> and Bogey</a:t>
            </a:r>
            <a:endParaRPr lang="en-US" dirty="0"/>
          </a:p>
        </p:txBody>
      </p:sp>
      <p:sp>
        <p:nvSpPr>
          <p:cNvPr id="3" name="Text Placeholder 2"/>
          <p:cNvSpPr>
            <a:spLocks noGrp="1"/>
          </p:cNvSpPr>
          <p:nvPr>
            <p:ph type="body" idx="1"/>
          </p:nvPr>
        </p:nvSpPr>
        <p:spPr>
          <a:xfrm>
            <a:off x="2967135" y="2593910"/>
            <a:ext cx="12260423" cy="6400800"/>
          </a:xfrm>
        </p:spPr>
        <p:txBody>
          <a:bodyPr/>
          <a:lstStyle/>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r>
              <a:rPr lang="en-US" dirty="0" smtClean="0"/>
              <a:t>/15</a:t>
            </a:r>
            <a:endParaRPr lang="en-US" dirty="0"/>
          </a:p>
        </p:txBody>
      </p:sp>
      <p:pic>
        <p:nvPicPr>
          <p:cNvPr id="5122" name="Picture 2" descr="C:\Users\sai\Desktop\images.jpg"/>
          <p:cNvPicPr>
            <a:picLocks noChangeAspect="1" noChangeArrowheads="1"/>
          </p:cNvPicPr>
          <p:nvPr/>
        </p:nvPicPr>
        <p:blipFill>
          <a:blip r:embed="rId2"/>
          <a:srcRect/>
          <a:stretch>
            <a:fillRect/>
          </a:stretch>
        </p:blipFill>
        <p:spPr bwMode="auto">
          <a:xfrm>
            <a:off x="2052735" y="2519265"/>
            <a:ext cx="6643396" cy="6400800"/>
          </a:xfrm>
          <a:prstGeom prst="rect">
            <a:avLst/>
          </a:prstGeom>
          <a:noFill/>
        </p:spPr>
      </p:pic>
      <p:pic>
        <p:nvPicPr>
          <p:cNvPr id="5124" name="Picture 4" descr="C:\Users\sai\Desktop\download.jpg"/>
          <p:cNvPicPr>
            <a:picLocks noChangeAspect="1" noChangeArrowheads="1"/>
          </p:cNvPicPr>
          <p:nvPr/>
        </p:nvPicPr>
        <p:blipFill>
          <a:blip r:embed="rId3"/>
          <a:srcRect/>
          <a:stretch>
            <a:fillRect/>
          </a:stretch>
        </p:blipFill>
        <p:spPr bwMode="auto">
          <a:xfrm>
            <a:off x="8770776" y="2556587"/>
            <a:ext cx="6232847" cy="6363477"/>
          </a:xfrm>
          <a:prstGeom prst="rect">
            <a:avLst/>
          </a:prstGeom>
          <a:noFill/>
        </p:spPr>
      </p:pic>
      <p:sp>
        <p:nvSpPr>
          <p:cNvPr id="7" name="Rectangle 6"/>
          <p:cNvSpPr/>
          <p:nvPr/>
        </p:nvSpPr>
        <p:spPr>
          <a:xfrm>
            <a:off x="0" y="9979223"/>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8" name="Rectangle 7"/>
          <p:cNvSpPr/>
          <p:nvPr/>
        </p:nvSpPr>
        <p:spPr>
          <a:xfrm>
            <a:off x="5091028" y="9710902"/>
            <a:ext cx="7508787"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10" name="Google Shape;210;p5"/>
          <p:cNvSpPr txBox="1">
            <a:spLocks noGrp="1"/>
          </p:cNvSpPr>
          <p:nvPr>
            <p:ph type="ftr" idx="11"/>
          </p:nvPr>
        </p:nvSpPr>
        <p:spPr>
          <a:xfrm>
            <a:off x="6324600" y="9639300"/>
            <a:ext cx="6096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11" name="Google Shape;211;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14</a:t>
            </a:fld>
            <a:r>
              <a:rPr lang="en-US" sz="1400" dirty="0" smtClean="0">
                <a:solidFill>
                  <a:schemeClr val="dk1"/>
                </a:solidFill>
                <a:latin typeface="Cambria"/>
                <a:ea typeface="Cambria"/>
                <a:cs typeface="Cambria"/>
                <a:sym typeface="Cambria"/>
              </a:rPr>
              <a:t>/15</a:t>
            </a:r>
            <a:endParaRPr sz="1400">
              <a:solidFill>
                <a:schemeClr val="dk1"/>
              </a:solidFill>
              <a:latin typeface="Cambria"/>
              <a:ea typeface="Cambria"/>
              <a:cs typeface="Cambria"/>
              <a:sym typeface="Cambria"/>
            </a:endParaRPr>
          </a:p>
        </p:txBody>
      </p:sp>
      <p:sp>
        <p:nvSpPr>
          <p:cNvPr id="212" name="Google Shape;212;p5"/>
          <p:cNvSpPr/>
          <p:nvPr/>
        </p:nvSpPr>
        <p:spPr>
          <a:xfrm>
            <a:off x="3810000" y="989045"/>
            <a:ext cx="11844130" cy="78790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rtl="0">
              <a:spcBef>
                <a:spcPts val="0"/>
              </a:spcBef>
              <a:spcAft>
                <a:spcPts val="0"/>
              </a:spcAft>
              <a:buNone/>
            </a:pPr>
            <a:r>
              <a:rPr lang="en-US" sz="4000" b="1" i="0" u="none" strike="noStrike" cap="none" dirty="0">
                <a:solidFill>
                  <a:schemeClr val="dk1"/>
                </a:solidFill>
                <a:latin typeface="Cambria"/>
                <a:ea typeface="Cambria"/>
                <a:cs typeface="Cambria"/>
                <a:sym typeface="Cambria"/>
              </a:rPr>
              <a:t>  </a:t>
            </a:r>
            <a:r>
              <a:rPr lang="en-US" sz="4000" b="1" i="0" u="none" strike="noStrike" cap="none" dirty="0" smtClean="0">
                <a:solidFill>
                  <a:schemeClr val="dk1"/>
                </a:solidFill>
                <a:latin typeface="Cambria"/>
                <a:ea typeface="Cambria"/>
                <a:cs typeface="Cambria"/>
                <a:sym typeface="Cambria"/>
              </a:rPr>
              <a:t>Questions:</a:t>
            </a:r>
          </a:p>
          <a:p>
            <a:pPr marL="0" marR="0" lvl="0" indent="0" rtl="0">
              <a:spcBef>
                <a:spcPts val="0"/>
              </a:spcBef>
              <a:spcAft>
                <a:spcPts val="0"/>
              </a:spcAft>
              <a:buNone/>
            </a:pPr>
            <a:endParaRPr lang="en-US" sz="4000" b="1" i="0" u="none" strike="noStrike" cap="none" dirty="0" smtClean="0">
              <a:solidFill>
                <a:schemeClr val="dk1"/>
              </a:solidFill>
              <a:latin typeface="Cambria"/>
              <a:ea typeface="Cambria"/>
              <a:cs typeface="Cambria"/>
              <a:sym typeface="Cambria"/>
            </a:endParaRPr>
          </a:p>
          <a:p>
            <a:pPr marL="0" marR="0" lvl="0" indent="0" rtl="0">
              <a:spcBef>
                <a:spcPts val="0"/>
              </a:spcBef>
              <a:spcAft>
                <a:spcPts val="0"/>
              </a:spcAft>
              <a:buNone/>
            </a:pPr>
            <a:endParaRPr lang="en-US" sz="4000" b="1" i="0" u="none" strike="noStrike" cap="none" dirty="0" smtClean="0">
              <a:solidFill>
                <a:schemeClr val="dk1"/>
              </a:solidFill>
              <a:latin typeface="Cambria"/>
              <a:ea typeface="Cambria"/>
              <a:cs typeface="Cambria"/>
              <a:sym typeface="Cambria"/>
            </a:endParaRPr>
          </a:p>
          <a:p>
            <a:pPr marL="0" marR="0" lvl="0" indent="0" rtl="0">
              <a:spcBef>
                <a:spcPts val="0"/>
              </a:spcBef>
              <a:spcAft>
                <a:spcPts val="0"/>
              </a:spcAft>
              <a:buNone/>
            </a:pPr>
            <a:r>
              <a:rPr lang="en-US" sz="4000" b="1" i="0" u="none" strike="noStrike" cap="none" dirty="0" smtClean="0">
                <a:solidFill>
                  <a:schemeClr val="dk1"/>
                </a:solidFill>
                <a:latin typeface="Cambria"/>
                <a:ea typeface="Cambria"/>
                <a:cs typeface="Cambria"/>
                <a:sym typeface="Cambria"/>
              </a:rPr>
              <a:t>1)Is </a:t>
            </a:r>
            <a:r>
              <a:rPr lang="en-US" sz="4000" b="1" i="0" u="none" strike="noStrike" cap="none" dirty="0" err="1" smtClean="0">
                <a:solidFill>
                  <a:schemeClr val="dk1"/>
                </a:solidFill>
                <a:latin typeface="Cambria"/>
                <a:ea typeface="Cambria"/>
                <a:cs typeface="Cambria"/>
                <a:sym typeface="Cambria"/>
              </a:rPr>
              <a:t>Palampur</a:t>
            </a:r>
            <a:r>
              <a:rPr lang="en-US" sz="4000" b="1" i="0" u="none" strike="noStrike" cap="none" dirty="0" smtClean="0">
                <a:solidFill>
                  <a:schemeClr val="dk1"/>
                </a:solidFill>
                <a:latin typeface="Cambria"/>
                <a:ea typeface="Cambria"/>
                <a:cs typeface="Cambria"/>
                <a:sym typeface="Cambria"/>
              </a:rPr>
              <a:t> a developed village?</a:t>
            </a:r>
          </a:p>
          <a:p>
            <a:pPr marL="0" marR="0" lvl="0" indent="0" algn="ctr" rtl="0">
              <a:spcBef>
                <a:spcPts val="0"/>
              </a:spcBef>
              <a:spcAft>
                <a:spcPts val="0"/>
              </a:spcAft>
              <a:buNone/>
            </a:pPr>
            <a:r>
              <a:rPr lang="en-US" sz="4000" b="1" dirty="0" smtClean="0">
                <a:solidFill>
                  <a:schemeClr val="dk1"/>
                </a:solidFill>
                <a:latin typeface="Cambria"/>
                <a:ea typeface="Cambria"/>
                <a:cs typeface="Cambria"/>
                <a:sym typeface="Cambria"/>
              </a:rPr>
              <a:t>Explain by giving five arguments.</a:t>
            </a:r>
          </a:p>
          <a:p>
            <a:pPr marL="0" marR="0" lvl="0" indent="0" algn="ctr" rtl="0">
              <a:spcBef>
                <a:spcPts val="0"/>
              </a:spcBef>
              <a:spcAft>
                <a:spcPts val="0"/>
              </a:spcAft>
              <a:buNone/>
            </a:pPr>
            <a:endParaRPr lang="en-US" sz="4000" b="1" dirty="0" smtClean="0">
              <a:solidFill>
                <a:schemeClr val="dk1"/>
              </a:solidFill>
              <a:latin typeface="Cambria"/>
              <a:ea typeface="Cambria"/>
              <a:cs typeface="Cambria"/>
              <a:sym typeface="Cambria"/>
            </a:endParaRPr>
          </a:p>
          <a:p>
            <a:pPr marL="0" marR="0" lvl="0" indent="0" algn="ctr" rtl="0">
              <a:spcBef>
                <a:spcPts val="0"/>
              </a:spcBef>
              <a:spcAft>
                <a:spcPts val="0"/>
              </a:spcAft>
              <a:buNone/>
            </a:pPr>
            <a:r>
              <a:rPr lang="en-US" sz="4000" b="1" dirty="0" smtClean="0">
                <a:solidFill>
                  <a:schemeClr val="dk1"/>
                </a:solidFill>
                <a:latin typeface="Cambria"/>
                <a:ea typeface="Cambria"/>
                <a:cs typeface="Cambria"/>
                <a:sym typeface="Cambria"/>
              </a:rPr>
              <a:t>2)What can be done to start more and more non-farming activities in </a:t>
            </a:r>
            <a:r>
              <a:rPr lang="en-US" sz="4000" b="1" dirty="0" smtClean="0">
                <a:solidFill>
                  <a:schemeClr val="dk1"/>
                </a:solidFill>
                <a:latin typeface="Cambria"/>
                <a:ea typeface="Cambria"/>
                <a:cs typeface="Cambria"/>
                <a:sym typeface="Cambria"/>
              </a:rPr>
              <a:t>villages</a:t>
            </a:r>
            <a:r>
              <a:rPr lang="en-US" sz="4000" b="1" dirty="0" smtClean="0">
                <a:solidFill>
                  <a:schemeClr val="dk1"/>
                </a:solidFill>
                <a:latin typeface="Cambria"/>
                <a:ea typeface="Cambria"/>
                <a:cs typeface="Cambria"/>
                <a:sym typeface="Cambria"/>
              </a:rPr>
              <a:t>?</a:t>
            </a:r>
          </a:p>
          <a:p>
            <a:pPr marL="0" marR="0" lvl="0" indent="0" algn="ctr" rtl="0">
              <a:spcBef>
                <a:spcPts val="0"/>
              </a:spcBef>
              <a:spcAft>
                <a:spcPts val="0"/>
              </a:spcAft>
              <a:buNone/>
            </a:pPr>
            <a:endParaRPr sz="40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
        <p:nvSpPr>
          <p:cNvPr id="10" name="Google Shape;257;p10"/>
          <p:cNvSpPr/>
          <p:nvPr/>
        </p:nvSpPr>
        <p:spPr>
          <a:xfrm>
            <a:off x="0" y="9258300"/>
            <a:ext cx="12447037"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7;p10"/>
          <p:cNvSpPr/>
          <p:nvPr/>
        </p:nvSpPr>
        <p:spPr>
          <a:xfrm>
            <a:off x="432319" y="9251434"/>
            <a:ext cx="16661363" cy="1035566"/>
          </a:xfrm>
          <a:prstGeom prst="rect">
            <a:avLst/>
          </a:prstGeom>
          <a:solidFill>
            <a:srgbClr val="FFDE59"/>
          </a:solidFill>
          <a:ln>
            <a:noFill/>
          </a:ln>
        </p:spPr>
        <p:txBody>
          <a:bodyPr spcFirstLastPara="1" wrap="square" lIns="91425" tIns="91425" rIns="91425" bIns="91425" anchor="ctr" anchorCtr="0">
            <a:no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smtClean="0">
                <a:solidFill>
                  <a:schemeClr val="dk1"/>
                </a:solidFill>
              </a:rPr>
              <a:t>6/23/2020</a:t>
            </a:r>
            <a:endParaRPr sz="1400">
              <a:solidFill>
                <a:schemeClr val="dk1"/>
              </a:solidFill>
            </a:endParaRPr>
          </a:p>
        </p:txBody>
      </p:sp>
      <p:sp>
        <p:nvSpPr>
          <p:cNvPr id="260" name="Google Shape;260;p10"/>
          <p:cNvSpPr txBox="1">
            <a:spLocks noGrp="1"/>
          </p:cNvSpPr>
          <p:nvPr>
            <p:ph type="ftr" idx="11"/>
          </p:nvPr>
        </p:nvSpPr>
        <p:spPr>
          <a:xfrm>
            <a:off x="4963886" y="9629192"/>
            <a:ext cx="8434873" cy="33116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smtClean="0">
                <a:solidFill>
                  <a:schemeClr val="dk1"/>
                </a:solidFill>
                <a:latin typeface="Cambria"/>
                <a:ea typeface="Cambria"/>
                <a:cs typeface="Cambria"/>
                <a:sym typeface="Cambria"/>
              </a:rPr>
              <a:t>THE VILLAGE OF PALAMPUR/ ECONOMICS/</a:t>
            </a:r>
            <a:r>
              <a:rPr lang="en-US" sz="1400" b="1" dirty="0" err="1" smtClean="0">
                <a:solidFill>
                  <a:schemeClr val="dk1"/>
                </a:solidFill>
                <a:latin typeface="Cambria"/>
                <a:ea typeface="Cambria"/>
                <a:cs typeface="Cambria"/>
                <a:sym typeface="Cambria"/>
              </a:rPr>
              <a:t>Mrs</a:t>
            </a:r>
            <a:r>
              <a:rPr lang="en-US" sz="1400" b="1" dirty="0" smtClean="0">
                <a:solidFill>
                  <a:schemeClr val="dk1"/>
                </a:solidFill>
                <a:latin typeface="Cambria"/>
                <a:ea typeface="Cambria"/>
                <a:cs typeface="Cambria"/>
                <a:sym typeface="Cambria"/>
              </a:rPr>
              <a:t> </a:t>
            </a:r>
            <a:r>
              <a:rPr lang="en-US" sz="1400" b="1" dirty="0" err="1" smtClean="0">
                <a:solidFill>
                  <a:schemeClr val="dk1"/>
                </a:solidFill>
                <a:latin typeface="Cambria"/>
                <a:ea typeface="Cambria"/>
                <a:cs typeface="Cambria"/>
                <a:sym typeface="Cambria"/>
              </a:rPr>
              <a:t>Sujatha</a:t>
            </a:r>
            <a:r>
              <a:rPr lang="en-US" sz="1400" b="1" dirty="0" smtClean="0">
                <a:solidFill>
                  <a:schemeClr val="dk1"/>
                </a:solidFill>
                <a:latin typeface="Cambria"/>
                <a:ea typeface="Cambria"/>
                <a:cs typeface="Cambria"/>
                <a:sym typeface="Cambria"/>
              </a:rPr>
              <a:t>-/SOCIAL SCIENCE/SNS  ACADEMY</a:t>
            </a:r>
            <a:endParaRPr sz="1400" b="1">
              <a:solidFill>
                <a:schemeClr val="dk1"/>
              </a:solidFill>
              <a:latin typeface="Cambria"/>
              <a:ea typeface="Cambria"/>
              <a:cs typeface="Cambria"/>
              <a:sym typeface="Cambria"/>
            </a:endParaRPr>
          </a:p>
        </p:txBody>
      </p:sp>
      <p:sp>
        <p:nvSpPr>
          <p:cNvPr id="261" name="Google Shape;261;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smtClean="0">
                <a:solidFill>
                  <a:schemeClr val="dk1"/>
                </a:solidFill>
                <a:latin typeface="Cambria"/>
                <a:ea typeface="Cambria"/>
                <a:cs typeface="Cambria"/>
                <a:sym typeface="Cambria"/>
              </a:rPr>
              <a:pPr marL="0" lvl="0" indent="0" algn="r" rtl="0">
                <a:spcBef>
                  <a:spcPts val="0"/>
                </a:spcBef>
                <a:spcAft>
                  <a:spcPts val="0"/>
                </a:spcAft>
                <a:buNone/>
              </a:pPr>
              <a:t>15</a:t>
            </a:fld>
            <a:r>
              <a:rPr lang="en-US" sz="1400" smtClean="0">
                <a:solidFill>
                  <a:schemeClr val="dk1"/>
                </a:solidFill>
                <a:latin typeface="Cambria"/>
                <a:ea typeface="Cambria"/>
                <a:cs typeface="Cambria"/>
                <a:sym typeface="Cambria"/>
              </a:rPr>
              <a:t>/15</a:t>
            </a:r>
            <a:endParaRPr sz="1400">
              <a:solidFill>
                <a:schemeClr val="dk1"/>
              </a:solidFill>
              <a:latin typeface="Cambria"/>
              <a:ea typeface="Cambria"/>
              <a:cs typeface="Cambria"/>
              <a:sym typeface="Cambria"/>
            </a:endParaRPr>
          </a:p>
        </p:txBody>
      </p:sp>
      <p:sp>
        <p:nvSpPr>
          <p:cNvPr id="262" name="Google Shape;262;p10"/>
          <p:cNvSpPr/>
          <p:nvPr/>
        </p:nvSpPr>
        <p:spPr>
          <a:xfrm>
            <a:off x="2873829" y="1418254"/>
            <a:ext cx="12780301" cy="80021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a:solidFill>
                <a:schemeClr val="dk1"/>
              </a:solidFill>
              <a:latin typeface="Cambria"/>
              <a:ea typeface="Cambria"/>
              <a:cs typeface="Cambria"/>
              <a:sym typeface="Cambria"/>
            </a:endParaRPr>
          </a:p>
          <a:p>
            <a:pPr marL="0" marR="0" lvl="0" indent="0" rtl="0">
              <a:spcBef>
                <a:spcPts val="0"/>
              </a:spcBef>
              <a:spcAft>
                <a:spcPts val="0"/>
              </a:spcAft>
              <a:buNone/>
            </a:pPr>
            <a:r>
              <a:rPr lang="en-US" sz="4200" b="1" i="0" u="none" strike="noStrike" cap="none" dirty="0" smtClean="0">
                <a:solidFill>
                  <a:schemeClr val="dk1"/>
                </a:solidFill>
                <a:latin typeface="Cambria"/>
                <a:ea typeface="Cambria"/>
                <a:cs typeface="Cambria"/>
                <a:sym typeface="Cambria"/>
              </a:rPr>
              <a:t>REFERENCES :</a:t>
            </a:r>
          </a:p>
          <a:p>
            <a:pPr marL="0" marR="0" lvl="0" indent="0" rtl="0">
              <a:spcBef>
                <a:spcPts val="0"/>
              </a:spcBef>
              <a:spcAft>
                <a:spcPts val="0"/>
              </a:spcAft>
              <a:buNone/>
            </a:pPr>
            <a:endParaRPr lang="en-US" sz="4200" b="1" i="0" u="none" strike="noStrike" cap="none" dirty="0" smtClean="0">
              <a:solidFill>
                <a:schemeClr val="dk1"/>
              </a:solidFill>
              <a:latin typeface="Cambria"/>
              <a:ea typeface="Cambria"/>
              <a:cs typeface="Cambria"/>
              <a:sym typeface="Cambria"/>
            </a:endParaRPr>
          </a:p>
          <a:p>
            <a:pPr marL="0" marR="0" lvl="0" indent="0" rtl="0">
              <a:spcBef>
                <a:spcPts val="0"/>
              </a:spcBef>
              <a:spcAft>
                <a:spcPts val="0"/>
              </a:spcAft>
              <a:buNone/>
            </a:pPr>
            <a:r>
              <a:rPr lang="en-US" sz="3200" b="1" dirty="0" smtClean="0">
                <a:solidFill>
                  <a:schemeClr val="dk1"/>
                </a:solidFill>
                <a:latin typeface="Cambria"/>
                <a:ea typeface="Cambria"/>
                <a:cs typeface="Cambria"/>
                <a:sym typeface="Cambria"/>
              </a:rPr>
              <a:t>1)Etienne, </a:t>
            </a:r>
            <a:r>
              <a:rPr lang="en-US" sz="3200" b="1" dirty="0" err="1" smtClean="0">
                <a:solidFill>
                  <a:schemeClr val="dk1"/>
                </a:solidFill>
                <a:latin typeface="Cambria"/>
                <a:ea typeface="Cambria"/>
                <a:cs typeface="Cambria"/>
                <a:sym typeface="Cambria"/>
              </a:rPr>
              <a:t>gilbert</a:t>
            </a:r>
            <a:r>
              <a:rPr lang="en-US" sz="3200" b="1" dirty="0" smtClean="0">
                <a:solidFill>
                  <a:schemeClr val="dk1"/>
                </a:solidFill>
                <a:latin typeface="Cambria"/>
                <a:ea typeface="Cambria"/>
                <a:cs typeface="Cambria"/>
                <a:sym typeface="Cambria"/>
              </a:rPr>
              <a:t>. 1985, Rural development in Asia: Meetings with peasants, Sage publications New Delhi.</a:t>
            </a:r>
          </a:p>
          <a:p>
            <a:pPr marL="0" marR="0" lvl="0" indent="0" rtl="0">
              <a:spcBef>
                <a:spcPts val="0"/>
              </a:spcBef>
              <a:spcAft>
                <a:spcPts val="0"/>
              </a:spcAft>
              <a:buNone/>
            </a:pPr>
            <a:endParaRPr lang="en-US" sz="3200" b="1" dirty="0" smtClean="0">
              <a:solidFill>
                <a:schemeClr val="dk1"/>
              </a:solidFill>
              <a:latin typeface="Cambria"/>
              <a:ea typeface="Cambria"/>
              <a:cs typeface="Cambria"/>
              <a:sym typeface="Cambria"/>
            </a:endParaRPr>
          </a:p>
          <a:p>
            <a:pPr marL="0" marR="0" lvl="0" indent="0" rtl="0">
              <a:spcBef>
                <a:spcPts val="0"/>
              </a:spcBef>
              <a:spcAft>
                <a:spcPts val="0"/>
              </a:spcAft>
              <a:buNone/>
            </a:pPr>
            <a:r>
              <a:rPr lang="en-US" sz="3200" b="1" dirty="0" smtClean="0">
                <a:solidFill>
                  <a:schemeClr val="dk1"/>
                </a:solidFill>
                <a:latin typeface="Cambria"/>
                <a:ea typeface="Cambria"/>
                <a:cs typeface="Cambria"/>
                <a:sym typeface="Cambria"/>
              </a:rPr>
              <a:t>2) http:economistimes.indiatimes.com/news/policy/government-hikes-</a:t>
            </a:r>
            <a:r>
              <a:rPr lang="en-US" sz="3200" b="1" dirty="0" err="1" smtClean="0">
                <a:solidFill>
                  <a:schemeClr val="dk1"/>
                </a:solidFill>
                <a:latin typeface="Cambria"/>
                <a:ea typeface="Cambria"/>
                <a:cs typeface="Cambria"/>
                <a:sym typeface="Cambria"/>
              </a:rPr>
              <a:t>minimumwage</a:t>
            </a:r>
            <a:r>
              <a:rPr lang="en-US" sz="3200" b="1" dirty="0" smtClean="0">
                <a:solidFill>
                  <a:schemeClr val="dk1"/>
                </a:solidFill>
                <a:latin typeface="Cambria"/>
                <a:ea typeface="Cambria"/>
                <a:cs typeface="Cambria"/>
                <a:sym typeface="Cambria"/>
              </a:rPr>
              <a:t>-for-agriculture-</a:t>
            </a:r>
            <a:r>
              <a:rPr lang="en-US" sz="3200" b="1" dirty="0" err="1" smtClean="0">
                <a:solidFill>
                  <a:schemeClr val="dk1"/>
                </a:solidFill>
                <a:latin typeface="Cambria"/>
                <a:ea typeface="Cambria"/>
                <a:cs typeface="Cambria"/>
                <a:sym typeface="Cambria"/>
              </a:rPr>
              <a:t>labourer</a:t>
            </a:r>
            <a:r>
              <a:rPr lang="en-US" sz="3200" b="1" dirty="0" smtClean="0">
                <a:solidFill>
                  <a:schemeClr val="dk1"/>
                </a:solidFill>
                <a:latin typeface="Cambria"/>
                <a:ea typeface="Cambria"/>
                <a:cs typeface="Cambria"/>
                <a:sym typeface="Cambria"/>
              </a:rPr>
              <a:t>/article show/57408252.cms</a:t>
            </a:r>
            <a:endParaRPr lang="en-US" sz="4200" b="1" dirty="0" smtClean="0">
              <a:solidFill>
                <a:schemeClr val="dk1"/>
              </a:solidFill>
              <a:latin typeface="Cambria"/>
              <a:ea typeface="Cambria"/>
              <a:cs typeface="Cambria"/>
              <a:sym typeface="Cambria"/>
            </a:endParaRPr>
          </a:p>
          <a:p>
            <a:pPr marL="0" marR="0" lvl="0" indent="0" algn="ctr" rtl="0">
              <a:spcBef>
                <a:spcPts val="0"/>
              </a:spcBef>
              <a:spcAft>
                <a:spcPts val="0"/>
              </a:spcAft>
              <a:buNone/>
            </a:pPr>
            <a:endParaRPr lang="en-US" sz="3200" b="1" i="0" u="none" strike="noStrike" cap="none" dirty="0" smtClean="0">
              <a:solidFill>
                <a:schemeClr val="dk1"/>
              </a:solidFill>
              <a:latin typeface="Cambria"/>
              <a:ea typeface="Cambria"/>
              <a:cs typeface="Cambria"/>
              <a:sym typeface="Cambria"/>
            </a:endParaRPr>
          </a:p>
          <a:p>
            <a:pPr marL="0" marR="0" lvl="0" indent="0" algn="ctr" rtl="0">
              <a:spcBef>
                <a:spcPts val="0"/>
              </a:spcBef>
              <a:spcAft>
                <a:spcPts val="0"/>
              </a:spcAft>
              <a:buNone/>
            </a:pPr>
            <a:endParaRPr lang="en-US" sz="3200" b="1" dirty="0" smtClean="0">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smtClean="0">
                <a:solidFill>
                  <a:schemeClr val="dk1"/>
                </a:solidFill>
                <a:latin typeface="Cambria"/>
                <a:ea typeface="Cambria"/>
                <a:cs typeface="Cambria"/>
                <a:sym typeface="Cambria"/>
              </a:rPr>
              <a:t>Thank you.</a:t>
            </a:r>
            <a:endParaRPr sz="3200" b="1" i="0" u="none" strike="noStrike" cap="none">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976" y="2780521"/>
            <a:ext cx="12260423" cy="5747659"/>
          </a:xfrm>
        </p:spPr>
        <p:txBody>
          <a:bodyPr/>
          <a:lstStyle/>
          <a:p>
            <a:r>
              <a:rPr lang="en-US" dirty="0" smtClean="0"/>
              <a:t> </a:t>
            </a:r>
            <a:r>
              <a:rPr lang="en-US" b="1" dirty="0" smtClean="0"/>
              <a:t>In your region, talk to two </a:t>
            </a:r>
            <a:r>
              <a:rPr lang="en-US" b="1" dirty="0" err="1" smtClean="0"/>
              <a:t>labourers</a:t>
            </a:r>
            <a:r>
              <a:rPr lang="en-US" b="1" dirty="0" smtClean="0"/>
              <a:t>. Choose either from farm </a:t>
            </a:r>
            <a:r>
              <a:rPr lang="en-US" b="1" dirty="0" err="1" smtClean="0"/>
              <a:t>labourers</a:t>
            </a:r>
            <a:r>
              <a:rPr lang="en-US" b="1" dirty="0" smtClean="0"/>
              <a:t> or </a:t>
            </a:r>
            <a:r>
              <a:rPr lang="en-US" b="1" dirty="0" err="1" smtClean="0"/>
              <a:t>labourers</a:t>
            </a:r>
            <a:r>
              <a:rPr lang="en-US" b="1" dirty="0" smtClean="0"/>
              <a:t> working at construction sights. What wages do they get? Are they paid in cash or kind? Do they get work regularly?</a:t>
            </a:r>
            <a:br>
              <a:rPr lang="en-US" b="1" dirty="0" smtClean="0"/>
            </a:br>
            <a:r>
              <a:rPr lang="en-US" b="1" dirty="0" smtClean="0"/>
              <a:t>Are they in debt?</a:t>
            </a:r>
            <a:br>
              <a:rPr lang="en-US" b="1" dirty="0" smtClean="0"/>
            </a:br>
            <a:r>
              <a:rPr lang="en-US" b="1" dirty="0" smtClean="0"/>
              <a:t/>
            </a:r>
            <a:br>
              <a:rPr lang="en-US" b="1" dirty="0" smtClean="0"/>
            </a:br>
            <a:r>
              <a:rPr lang="en-US" b="1" dirty="0" smtClean="0"/>
              <a:t>Prepare a report.</a:t>
            </a:r>
            <a:endParaRPr lang="en-US" b="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r>
              <a:rPr lang="en-US" dirty="0" smtClean="0"/>
              <a:t>/15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816" y="610540"/>
            <a:ext cx="8229600" cy="1143000"/>
          </a:xfrm>
        </p:spPr>
        <p:txBody>
          <a:bodyPr>
            <a:normAutofit/>
          </a:bodyPr>
          <a:lstStyle/>
          <a:p>
            <a:r>
              <a:rPr lang="en-US" sz="5400" b="1" dirty="0" smtClean="0"/>
              <a:t>AIM</a:t>
            </a:r>
            <a:endParaRPr lang="en-US" sz="5400" b="1" dirty="0"/>
          </a:p>
        </p:txBody>
      </p:sp>
      <p:sp>
        <p:nvSpPr>
          <p:cNvPr id="3" name="Text Placeholder 2"/>
          <p:cNvSpPr>
            <a:spLocks noGrp="1"/>
          </p:cNvSpPr>
          <p:nvPr>
            <p:ph type="body" idx="1"/>
          </p:nvPr>
        </p:nvSpPr>
        <p:spPr>
          <a:xfrm>
            <a:off x="2687216" y="2911151"/>
            <a:ext cx="10114384" cy="5579706"/>
          </a:xfrm>
        </p:spPr>
        <p:txBody>
          <a:bodyPr/>
          <a:lstStyle/>
          <a:p>
            <a:endParaRPr lang="en-US" dirty="0"/>
          </a:p>
        </p:txBody>
      </p:sp>
      <p:sp>
        <p:nvSpPr>
          <p:cNvPr id="4" name="Slide Number Placeholder 3"/>
          <p:cNvSpPr>
            <a:spLocks noGrp="1"/>
          </p:cNvSpPr>
          <p:nvPr>
            <p:ph type="sldNum" idx="12"/>
          </p:nvPr>
        </p:nvSpPr>
        <p:spPr/>
        <p:txBody>
          <a:bodyPr/>
          <a:lstStyle/>
          <a:p>
            <a:pPr lvl="0"/>
            <a:r>
              <a:rPr lang="en-US" dirty="0" smtClean="0">
                <a:solidFill>
                  <a:schemeClr val="tx1"/>
                </a:solidFill>
              </a:rPr>
              <a:t>3/15</a:t>
            </a:r>
            <a:endParaRPr lang="en-US" dirty="0">
              <a:solidFill>
                <a:schemeClr val="tx1"/>
              </a:solidFill>
            </a:endParaRPr>
          </a:p>
        </p:txBody>
      </p:sp>
      <p:pic>
        <p:nvPicPr>
          <p:cNvPr id="10242" name="Picture 2" descr="C:\Users\sai\Desktop\6.jpg"/>
          <p:cNvPicPr>
            <a:picLocks noChangeAspect="1" noChangeArrowheads="1"/>
          </p:cNvPicPr>
          <p:nvPr/>
        </p:nvPicPr>
        <p:blipFill>
          <a:blip r:embed="rId2"/>
          <a:srcRect/>
          <a:stretch>
            <a:fillRect/>
          </a:stretch>
        </p:blipFill>
        <p:spPr bwMode="auto">
          <a:xfrm>
            <a:off x="2799184" y="2369976"/>
            <a:ext cx="10077061" cy="6774024"/>
          </a:xfrm>
          <a:prstGeom prst="rect">
            <a:avLst/>
          </a:prstGeom>
          <a:noFill/>
        </p:spPr>
      </p:pic>
      <p:sp>
        <p:nvSpPr>
          <p:cNvPr id="6" name="Rectangle 5"/>
          <p:cNvSpPr/>
          <p:nvPr/>
        </p:nvSpPr>
        <p:spPr>
          <a:xfrm>
            <a:off x="237910" y="9748224"/>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7" name="Rectangle 6"/>
          <p:cNvSpPr/>
          <p:nvPr/>
        </p:nvSpPr>
        <p:spPr>
          <a:xfrm>
            <a:off x="5464252" y="9692241"/>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188" y="685185"/>
            <a:ext cx="8229600" cy="1143000"/>
          </a:xfrm>
        </p:spPr>
        <p:txBody>
          <a:bodyPr/>
          <a:lstStyle/>
          <a:p>
            <a:r>
              <a:rPr lang="en-US" dirty="0" smtClean="0"/>
              <a:t>Village of </a:t>
            </a:r>
            <a:r>
              <a:rPr lang="en-US" dirty="0" err="1" smtClean="0"/>
              <a:t>Palampur</a:t>
            </a:r>
            <a:endParaRPr lang="en-US" dirty="0"/>
          </a:p>
        </p:txBody>
      </p:sp>
      <p:sp>
        <p:nvSpPr>
          <p:cNvPr id="3" name="Text Placeholder 2"/>
          <p:cNvSpPr>
            <a:spLocks noGrp="1"/>
          </p:cNvSpPr>
          <p:nvPr>
            <p:ph type="body" idx="1"/>
          </p:nvPr>
        </p:nvSpPr>
        <p:spPr>
          <a:xfrm>
            <a:off x="1101012" y="2313992"/>
            <a:ext cx="14966302" cy="6120881"/>
          </a:xfrm>
        </p:spPr>
        <p:txBody>
          <a:bodyPr>
            <a:normAutofit/>
          </a:bodyPr>
          <a:lstStyle/>
          <a:p>
            <a:r>
              <a:rPr lang="en-US" dirty="0" smtClean="0"/>
              <a:t>Near </a:t>
            </a:r>
            <a:r>
              <a:rPr lang="en-US" dirty="0" err="1" smtClean="0"/>
              <a:t>UttarPradesh</a:t>
            </a:r>
            <a:endParaRPr lang="en-US" dirty="0" smtClean="0"/>
          </a:p>
          <a:p>
            <a:r>
              <a:rPr lang="en-US" dirty="0" smtClean="0"/>
              <a:t>3 </a:t>
            </a:r>
            <a:r>
              <a:rPr lang="en-US" dirty="0" err="1" smtClean="0"/>
              <a:t>kms</a:t>
            </a:r>
            <a:r>
              <a:rPr lang="en-US" dirty="0" smtClean="0"/>
              <a:t> from </a:t>
            </a:r>
            <a:r>
              <a:rPr lang="en-US" dirty="0" err="1" smtClean="0"/>
              <a:t>Raiganj</a:t>
            </a:r>
            <a:r>
              <a:rPr lang="en-US" dirty="0" smtClean="0"/>
              <a:t>                                                                        450 families</a:t>
            </a:r>
          </a:p>
          <a:p>
            <a:pPr>
              <a:buNone/>
            </a:pPr>
            <a:r>
              <a:rPr lang="en-US" dirty="0" smtClean="0"/>
              <a:t>                                                                                                             </a:t>
            </a:r>
            <a:r>
              <a:rPr lang="en-US" sz="2400" dirty="0" smtClean="0"/>
              <a:t>80% - </a:t>
            </a:r>
            <a:r>
              <a:rPr lang="en-US" sz="2400" dirty="0" err="1" smtClean="0"/>
              <a:t>uppercaste</a:t>
            </a:r>
            <a:r>
              <a:rPr lang="en-US" sz="2400" dirty="0" smtClean="0"/>
              <a:t> families</a:t>
            </a:r>
          </a:p>
          <a:p>
            <a:pPr>
              <a:buNone/>
            </a:pPr>
            <a:r>
              <a:rPr lang="en-US" dirty="0" smtClean="0"/>
              <a:t>                                                                                                             1/3</a:t>
            </a:r>
            <a:r>
              <a:rPr lang="en-US" baseline="30000" dirty="0" smtClean="0"/>
              <a:t>rd</a:t>
            </a:r>
            <a:r>
              <a:rPr lang="en-US" dirty="0" smtClean="0"/>
              <a:t> – lower caste</a:t>
            </a:r>
          </a:p>
          <a:p>
            <a:endParaRPr lang="en-US" dirty="0" smtClean="0"/>
          </a:p>
          <a:p>
            <a:pPr>
              <a:buNone/>
            </a:pPr>
            <a:r>
              <a:rPr lang="en-US" dirty="0" smtClean="0"/>
              <a:t>All weather roads                                                                                  electricity</a:t>
            </a:r>
          </a:p>
          <a:p>
            <a:pPr>
              <a:buNone/>
            </a:pPr>
            <a:r>
              <a:rPr lang="en-US" dirty="0" smtClean="0"/>
              <a:t>Different means </a:t>
            </a:r>
          </a:p>
          <a:p>
            <a:pPr>
              <a:buNone/>
            </a:pPr>
            <a:r>
              <a:rPr lang="en-US" dirty="0" smtClean="0"/>
              <a:t> of transport  from</a:t>
            </a:r>
          </a:p>
          <a:p>
            <a:pPr>
              <a:buNone/>
            </a:pPr>
            <a:r>
              <a:rPr lang="en-US" dirty="0" smtClean="0"/>
              <a:t>bullock carts to trucks</a:t>
            </a:r>
          </a:p>
          <a:p>
            <a:pPr>
              <a:buNone/>
            </a:pPr>
            <a:endParaRPr lang="en-US" dirty="0" smtClean="0"/>
          </a:p>
          <a:p>
            <a:pPr>
              <a:buNone/>
            </a:pPr>
            <a:r>
              <a:rPr lang="en-US" dirty="0" smtClean="0"/>
              <a:t>Primary health care centre                                                             </a:t>
            </a:r>
            <a:r>
              <a:rPr lang="en-US" dirty="0" err="1" smtClean="0"/>
              <a:t>Multicropping</a:t>
            </a:r>
            <a:r>
              <a:rPr lang="en-US" dirty="0" smtClean="0"/>
              <a:t> </a:t>
            </a:r>
            <a:endParaRPr lang="en-US" dirty="0"/>
          </a:p>
        </p:txBody>
      </p:sp>
      <p:sp>
        <p:nvSpPr>
          <p:cNvPr id="4" name="Slide Number Placeholder 3"/>
          <p:cNvSpPr>
            <a:spLocks noGrp="1"/>
          </p:cNvSpPr>
          <p:nvPr>
            <p:ph type="sldNum" idx="12"/>
          </p:nvPr>
        </p:nvSpPr>
        <p:spPr>
          <a:xfrm>
            <a:off x="16459200" y="9629192"/>
            <a:ext cx="1399592" cy="375233"/>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r>
              <a:rPr lang="en-US" dirty="0" smtClean="0"/>
              <a:t>/15</a:t>
            </a:r>
            <a:endParaRPr lang="en-US" dirty="0"/>
          </a:p>
        </p:txBody>
      </p:sp>
      <p:pic>
        <p:nvPicPr>
          <p:cNvPr id="5" name="Picture 2" descr="C:\Users\sai\Desktop\1.jpg"/>
          <p:cNvPicPr>
            <a:picLocks noChangeAspect="1" noChangeArrowheads="1"/>
          </p:cNvPicPr>
          <p:nvPr/>
        </p:nvPicPr>
        <p:blipFill>
          <a:blip r:embed="rId2"/>
          <a:srcRect/>
          <a:stretch>
            <a:fillRect/>
          </a:stretch>
        </p:blipFill>
        <p:spPr bwMode="auto">
          <a:xfrm>
            <a:off x="6344816" y="3482885"/>
            <a:ext cx="4352382" cy="3794992"/>
          </a:xfrm>
          <a:prstGeom prst="rect">
            <a:avLst/>
          </a:prstGeom>
          <a:noFill/>
        </p:spPr>
      </p:pic>
      <p:cxnSp>
        <p:nvCxnSpPr>
          <p:cNvPr id="8" name="Straight Connector 7"/>
          <p:cNvCxnSpPr/>
          <p:nvPr/>
        </p:nvCxnSpPr>
        <p:spPr>
          <a:xfrm>
            <a:off x="5393094" y="2985796"/>
            <a:ext cx="951722" cy="59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4870580" y="5001208"/>
            <a:ext cx="17354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5131839" y="7203233"/>
            <a:ext cx="1250300" cy="335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0748868" y="7259216"/>
            <a:ext cx="802431" cy="391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0307218" y="5082073"/>
            <a:ext cx="1486676" cy="49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V="1">
            <a:off x="10655560" y="3209731"/>
            <a:ext cx="802435" cy="33590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5232" y="9710902"/>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15" name="Rectangle 14"/>
          <p:cNvSpPr/>
          <p:nvPr/>
        </p:nvSpPr>
        <p:spPr>
          <a:xfrm>
            <a:off x="5352285" y="9654918"/>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064" y="573218"/>
            <a:ext cx="7389845" cy="1143000"/>
          </a:xfrm>
        </p:spPr>
        <p:txBody>
          <a:bodyPr>
            <a:normAutofit/>
          </a:bodyPr>
          <a:lstStyle/>
          <a:p>
            <a:r>
              <a:rPr lang="en-US" b="1" dirty="0" smtClean="0"/>
              <a:t>FACTORS OF PRODUCTION</a:t>
            </a:r>
            <a:endParaRPr lang="en-US" b="1" dirty="0"/>
          </a:p>
        </p:txBody>
      </p:sp>
      <p:sp>
        <p:nvSpPr>
          <p:cNvPr id="3" name="Text Placeholder 2"/>
          <p:cNvSpPr>
            <a:spLocks noGrp="1"/>
          </p:cNvSpPr>
          <p:nvPr>
            <p:ph type="body" idx="1"/>
          </p:nvPr>
        </p:nvSpPr>
        <p:spPr>
          <a:xfrm>
            <a:off x="1380931" y="2682551"/>
            <a:ext cx="5449077" cy="5509727"/>
          </a:xfrm>
        </p:spPr>
        <p:txBody>
          <a:bodyPr/>
          <a:lstStyle/>
          <a:p>
            <a:endParaRPr lang="en-US" dirty="0"/>
          </a:p>
        </p:txBody>
      </p:sp>
      <p:sp>
        <p:nvSpPr>
          <p:cNvPr id="4" name="Text Placeholder 3"/>
          <p:cNvSpPr>
            <a:spLocks noGrp="1"/>
          </p:cNvSpPr>
          <p:nvPr>
            <p:ph type="body" idx="2"/>
          </p:nvPr>
        </p:nvSpPr>
        <p:spPr>
          <a:xfrm>
            <a:off x="7464490" y="2309327"/>
            <a:ext cx="7707086" cy="5901612"/>
          </a:xfrm>
        </p:spPr>
        <p:txBody>
          <a:bodyPr>
            <a:normAutofit/>
          </a:bodyPr>
          <a:lstStyle/>
          <a:p>
            <a:pPr marL="565150" indent="-514350">
              <a:buAutoNum type="arabicParenR"/>
            </a:pPr>
            <a:r>
              <a:rPr lang="en-US" dirty="0" smtClean="0"/>
              <a:t>Land-       Major factor</a:t>
            </a:r>
          </a:p>
          <a:p>
            <a:pPr marL="565150" indent="-514350">
              <a:buNone/>
            </a:pPr>
            <a:r>
              <a:rPr lang="en-US" dirty="0" smtClean="0"/>
              <a:t>                       Fixed</a:t>
            </a:r>
          </a:p>
          <a:p>
            <a:pPr marL="565150" indent="-514350">
              <a:buNone/>
            </a:pPr>
            <a:r>
              <a:rPr lang="en-US" dirty="0" smtClean="0"/>
              <a:t>                       Cannot be expanded</a:t>
            </a:r>
          </a:p>
          <a:p>
            <a:pPr marL="565150" indent="-514350">
              <a:buNone/>
            </a:pPr>
            <a:r>
              <a:rPr lang="en-US" dirty="0" smtClean="0"/>
              <a:t>                              Skilled </a:t>
            </a:r>
            <a:r>
              <a:rPr lang="en-US" dirty="0" err="1" smtClean="0"/>
              <a:t>labour</a:t>
            </a:r>
            <a:endParaRPr lang="en-US" dirty="0" smtClean="0"/>
          </a:p>
          <a:p>
            <a:pPr marL="565150" indent="-514350">
              <a:buNone/>
            </a:pPr>
            <a:r>
              <a:rPr lang="en-US" dirty="0" smtClean="0"/>
              <a:t>2) </a:t>
            </a:r>
            <a:r>
              <a:rPr lang="en-US" dirty="0" err="1" smtClean="0"/>
              <a:t>Labour</a:t>
            </a:r>
            <a:r>
              <a:rPr lang="en-US" dirty="0" smtClean="0"/>
              <a:t> – </a:t>
            </a:r>
          </a:p>
          <a:p>
            <a:pPr marL="565150" indent="-514350">
              <a:buNone/>
            </a:pPr>
            <a:r>
              <a:rPr lang="en-US" dirty="0" smtClean="0"/>
              <a:t>                                Manual </a:t>
            </a:r>
            <a:r>
              <a:rPr lang="en-US" dirty="0" err="1" smtClean="0"/>
              <a:t>labour</a:t>
            </a:r>
            <a:endParaRPr lang="en-US" dirty="0" smtClean="0"/>
          </a:p>
          <a:p>
            <a:pPr marL="565150" indent="-514350">
              <a:buNone/>
            </a:pPr>
            <a:endParaRPr lang="en-US" dirty="0" smtClean="0"/>
          </a:p>
          <a:p>
            <a:pPr marL="565150" indent="-514350">
              <a:buNone/>
            </a:pPr>
            <a:r>
              <a:rPr lang="en-US" dirty="0" smtClean="0"/>
              <a:t>3) Physical capital         Fixed capital</a:t>
            </a:r>
          </a:p>
          <a:p>
            <a:pPr marL="565150" indent="-514350">
              <a:buNone/>
            </a:pPr>
            <a:r>
              <a:rPr lang="en-US" dirty="0" smtClean="0"/>
              <a:t>                                         Working capital</a:t>
            </a:r>
          </a:p>
          <a:p>
            <a:pPr marL="565150" indent="-514350">
              <a:buNone/>
            </a:pPr>
            <a:r>
              <a:rPr lang="en-US" dirty="0" smtClean="0"/>
              <a:t>4) Human Capital- Knowledge and enterprise to                          </a:t>
            </a:r>
          </a:p>
          <a:p>
            <a:pPr marL="565150" indent="-514350">
              <a:buNone/>
            </a:pPr>
            <a:r>
              <a:rPr lang="en-US" dirty="0" smtClean="0"/>
              <a:t>                                 combine all the above three.</a:t>
            </a:r>
            <a:endParaRPr lang="en-US" dirty="0"/>
          </a:p>
        </p:txBody>
      </p:sp>
      <p:sp>
        <p:nvSpPr>
          <p:cNvPr id="5" name="Slide Number Placeholder 4"/>
          <p:cNvSpPr>
            <a:spLocks noGrp="1"/>
          </p:cNvSpPr>
          <p:nvPr>
            <p:ph type="sldNum" idx="12"/>
          </p:nvPr>
        </p:nvSpPr>
        <p:spPr>
          <a:xfrm>
            <a:off x="16384554" y="9685176"/>
            <a:ext cx="1362270" cy="319249"/>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r>
              <a:rPr lang="en-US" dirty="0" smtClean="0"/>
              <a:t>/15</a:t>
            </a:r>
            <a:endParaRPr lang="en-US" dirty="0"/>
          </a:p>
        </p:txBody>
      </p:sp>
      <p:pic>
        <p:nvPicPr>
          <p:cNvPr id="6" name="Picture 2" descr="C:\Users\sai\Desktop\4.png"/>
          <p:cNvPicPr>
            <a:picLocks noChangeAspect="1" noChangeArrowheads="1"/>
          </p:cNvPicPr>
          <p:nvPr/>
        </p:nvPicPr>
        <p:blipFill>
          <a:blip r:embed="rId3"/>
          <a:srcRect/>
          <a:stretch>
            <a:fillRect/>
          </a:stretch>
        </p:blipFill>
        <p:spPr bwMode="auto">
          <a:xfrm>
            <a:off x="1287626" y="2668555"/>
            <a:ext cx="5467737" cy="5131834"/>
          </a:xfrm>
          <a:prstGeom prst="rect">
            <a:avLst/>
          </a:prstGeom>
          <a:noFill/>
        </p:spPr>
      </p:pic>
      <p:cxnSp>
        <p:nvCxnSpPr>
          <p:cNvPr id="8" name="Straight Connector 7"/>
          <p:cNvCxnSpPr/>
          <p:nvPr/>
        </p:nvCxnSpPr>
        <p:spPr>
          <a:xfrm flipV="1">
            <a:off x="9237306" y="4366727"/>
            <a:ext cx="671804" cy="373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99984" y="4795935"/>
            <a:ext cx="634481" cy="317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263673" y="6326155"/>
            <a:ext cx="522515" cy="205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189029" y="6083559"/>
            <a:ext cx="615820" cy="14929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3893" y="9748225"/>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12" name="Rectangle 11"/>
          <p:cNvSpPr/>
          <p:nvPr/>
        </p:nvSpPr>
        <p:spPr>
          <a:xfrm>
            <a:off x="5426930" y="9580273"/>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978" y="666523"/>
            <a:ext cx="5710136" cy="1143000"/>
          </a:xfrm>
        </p:spPr>
        <p:txBody>
          <a:bodyPr/>
          <a:lstStyle/>
          <a:p>
            <a:r>
              <a:rPr lang="en-US" b="1" dirty="0" smtClean="0"/>
              <a:t>Farming in </a:t>
            </a:r>
            <a:r>
              <a:rPr lang="en-US" b="1" dirty="0" err="1" smtClean="0"/>
              <a:t>Palampur</a:t>
            </a:r>
            <a:endParaRPr lang="en-US" b="1" dirty="0"/>
          </a:p>
        </p:txBody>
      </p:sp>
      <p:sp>
        <p:nvSpPr>
          <p:cNvPr id="3" name="Text Placeholder 2"/>
          <p:cNvSpPr>
            <a:spLocks noGrp="1"/>
          </p:cNvSpPr>
          <p:nvPr>
            <p:ph type="body" idx="1"/>
          </p:nvPr>
        </p:nvSpPr>
        <p:spPr>
          <a:xfrm>
            <a:off x="2463282" y="2738535"/>
            <a:ext cx="5075853" cy="5211147"/>
          </a:xfrm>
        </p:spPr>
        <p:txBody>
          <a:bodyPr/>
          <a:lstStyle/>
          <a:p>
            <a:endParaRPr lang="en-US" dirty="0"/>
          </a:p>
        </p:txBody>
      </p:sp>
      <p:sp>
        <p:nvSpPr>
          <p:cNvPr id="4" name="Text Placeholder 3"/>
          <p:cNvSpPr>
            <a:spLocks noGrp="1"/>
          </p:cNvSpPr>
          <p:nvPr>
            <p:ph type="body" idx="2"/>
          </p:nvPr>
        </p:nvSpPr>
        <p:spPr>
          <a:xfrm>
            <a:off x="8957388" y="2500604"/>
            <a:ext cx="6755363" cy="6587412"/>
          </a:xfrm>
        </p:spPr>
        <p:txBody>
          <a:bodyPr/>
          <a:lstStyle/>
          <a:p>
            <a:pPr algn="ctr"/>
            <a:r>
              <a:rPr lang="en-US" dirty="0" smtClean="0"/>
              <a:t>Land</a:t>
            </a:r>
          </a:p>
          <a:p>
            <a:pPr algn="ctr"/>
            <a:r>
              <a:rPr lang="en-US" dirty="0" smtClean="0"/>
              <a:t>75%</a:t>
            </a:r>
          </a:p>
          <a:p>
            <a:pPr algn="ctr">
              <a:buNone/>
            </a:pPr>
            <a:endParaRPr lang="en-US" dirty="0" smtClean="0"/>
          </a:p>
          <a:p>
            <a:pPr>
              <a:buNone/>
            </a:pPr>
            <a:r>
              <a:rPr lang="en-US" sz="2400" dirty="0" smtClean="0"/>
              <a:t>Farming in own land                   Farming in others land</a:t>
            </a:r>
          </a:p>
          <a:p>
            <a:pPr>
              <a:buNone/>
            </a:pPr>
            <a:endParaRPr lang="en-US" sz="2400" dirty="0" smtClean="0"/>
          </a:p>
          <a:p>
            <a:pPr algn="ctr">
              <a:buNone/>
            </a:pPr>
            <a:r>
              <a:rPr lang="en-US" sz="2400" dirty="0" smtClean="0"/>
              <a:t>Crops:</a:t>
            </a:r>
          </a:p>
          <a:p>
            <a:pPr>
              <a:buNone/>
            </a:pPr>
            <a:r>
              <a:rPr lang="en-US" sz="2400" dirty="0" smtClean="0"/>
              <a:t>                                                   </a:t>
            </a:r>
          </a:p>
          <a:p>
            <a:pPr>
              <a:buNone/>
            </a:pPr>
            <a:r>
              <a:rPr lang="en-US" sz="2400" dirty="0" smtClean="0"/>
              <a:t>            </a:t>
            </a:r>
            <a:r>
              <a:rPr lang="en-US" sz="2400" dirty="0" err="1" smtClean="0"/>
              <a:t>Khariff</a:t>
            </a:r>
            <a:r>
              <a:rPr lang="en-US" sz="2400" dirty="0" smtClean="0"/>
              <a:t> crop                         Rabi crop</a:t>
            </a:r>
          </a:p>
          <a:p>
            <a:pPr>
              <a:buNone/>
            </a:pPr>
            <a:r>
              <a:rPr lang="en-US" sz="2400" dirty="0" smtClean="0"/>
              <a:t>          </a:t>
            </a:r>
            <a:r>
              <a:rPr lang="en-US" sz="2400" dirty="0" err="1" smtClean="0"/>
              <a:t>Jowar</a:t>
            </a:r>
            <a:r>
              <a:rPr lang="en-US" sz="2400" dirty="0" smtClean="0"/>
              <a:t>, </a:t>
            </a:r>
            <a:r>
              <a:rPr lang="en-US" sz="2400" dirty="0" err="1" smtClean="0"/>
              <a:t>Bajra</a:t>
            </a:r>
            <a:r>
              <a:rPr lang="en-US" sz="2400" dirty="0" smtClean="0"/>
              <a:t>                          wheat</a:t>
            </a:r>
          </a:p>
          <a:p>
            <a:pPr>
              <a:buNone/>
            </a:pPr>
            <a:r>
              <a:rPr lang="en-US" sz="2400" dirty="0" smtClean="0"/>
              <a:t>                                  Sugarcane is grown once in a year</a:t>
            </a:r>
          </a:p>
          <a:p>
            <a:pPr>
              <a:buNone/>
            </a:pPr>
            <a:endParaRPr lang="en-US" sz="2400" dirty="0" smtClean="0"/>
          </a:p>
          <a:p>
            <a:pPr>
              <a:buNone/>
            </a:pPr>
            <a:r>
              <a:rPr lang="en-US" sz="2400" dirty="0" smtClean="0"/>
              <a:t>Irrigation – From Persian wheels to  </a:t>
            </a:r>
            <a:r>
              <a:rPr lang="en-US" sz="2400" dirty="0" err="1" smtClean="0"/>
              <a:t>Tubewells</a:t>
            </a:r>
            <a:r>
              <a:rPr lang="en-US" sz="2400" dirty="0" smtClean="0"/>
              <a:t>.</a:t>
            </a:r>
          </a:p>
          <a:p>
            <a:pPr>
              <a:buNone/>
            </a:pPr>
            <a:endParaRPr lang="en-US" sz="2400" dirty="0" smtClean="0"/>
          </a:p>
          <a:p>
            <a:pPr>
              <a:buNone/>
            </a:pPr>
            <a:endParaRPr lang="en-US" sz="2400" dirty="0" smtClean="0"/>
          </a:p>
          <a:p>
            <a:pPr>
              <a:buNone/>
            </a:pPr>
            <a:endParaRPr lang="en-US" sz="2000" dirty="0" smtClean="0"/>
          </a:p>
          <a:p>
            <a:pPr algn="ctr"/>
            <a:endParaRPr lang="en-US" dirty="0"/>
          </a:p>
        </p:txBody>
      </p:sp>
      <p:sp>
        <p:nvSpPr>
          <p:cNvPr id="5" name="Slide Number Placeholder 4"/>
          <p:cNvSpPr>
            <a:spLocks noGrp="1"/>
          </p:cNvSpPr>
          <p:nvPr>
            <p:ph type="sldNum" idx="12"/>
          </p:nvPr>
        </p:nvSpPr>
        <p:spPr>
          <a:xfrm>
            <a:off x="15239999" y="9554548"/>
            <a:ext cx="2693437" cy="449878"/>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r>
              <a:rPr lang="en-US" dirty="0" smtClean="0"/>
              <a:t>/15</a:t>
            </a:r>
            <a:endParaRPr lang="en-US" dirty="0"/>
          </a:p>
        </p:txBody>
      </p:sp>
      <p:pic>
        <p:nvPicPr>
          <p:cNvPr id="6" name="Picture 2" descr="C:\Users\sai\Desktop\3.jpg"/>
          <p:cNvPicPr>
            <a:picLocks noChangeAspect="1" noChangeArrowheads="1"/>
          </p:cNvPicPr>
          <p:nvPr/>
        </p:nvPicPr>
        <p:blipFill>
          <a:blip r:embed="rId2"/>
          <a:srcRect/>
          <a:stretch>
            <a:fillRect/>
          </a:stretch>
        </p:blipFill>
        <p:spPr bwMode="auto">
          <a:xfrm>
            <a:off x="2202025" y="2575248"/>
            <a:ext cx="5635690" cy="6064899"/>
          </a:xfrm>
          <a:prstGeom prst="rect">
            <a:avLst/>
          </a:prstGeom>
          <a:noFill/>
        </p:spPr>
      </p:pic>
      <p:pic>
        <p:nvPicPr>
          <p:cNvPr id="7" name="Picture 2" descr="C:\Users\sai\Desktop\3.jpg"/>
          <p:cNvPicPr>
            <a:picLocks noChangeAspect="1" noChangeArrowheads="1"/>
          </p:cNvPicPr>
          <p:nvPr/>
        </p:nvPicPr>
        <p:blipFill>
          <a:blip r:embed="rId2"/>
          <a:srcRect/>
          <a:stretch>
            <a:fillRect/>
          </a:stretch>
        </p:blipFill>
        <p:spPr bwMode="auto">
          <a:xfrm>
            <a:off x="2202024" y="2575248"/>
            <a:ext cx="6214187" cy="6606073"/>
          </a:xfrm>
          <a:prstGeom prst="rect">
            <a:avLst/>
          </a:prstGeom>
          <a:noFill/>
        </p:spPr>
      </p:pic>
      <p:cxnSp>
        <p:nvCxnSpPr>
          <p:cNvPr id="10" name="Straight Connector 9"/>
          <p:cNvCxnSpPr/>
          <p:nvPr/>
        </p:nvCxnSpPr>
        <p:spPr>
          <a:xfrm rot="10800000" flipV="1">
            <a:off x="10786188" y="3526971"/>
            <a:ext cx="1212982" cy="634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961845" y="3489649"/>
            <a:ext cx="1194318" cy="671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11159413" y="5169159"/>
            <a:ext cx="1082351" cy="522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353731" y="5187820"/>
            <a:ext cx="989045" cy="48519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6571" y="9710901"/>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13" name="Rectangle 12"/>
          <p:cNvSpPr/>
          <p:nvPr/>
        </p:nvSpPr>
        <p:spPr>
          <a:xfrm>
            <a:off x="5352285" y="9673579"/>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265" y="741169"/>
            <a:ext cx="8229600" cy="1143000"/>
          </a:xfrm>
        </p:spPr>
        <p:txBody>
          <a:bodyPr>
            <a:normAutofit/>
          </a:bodyPr>
          <a:lstStyle/>
          <a:p>
            <a:r>
              <a:rPr lang="en-US" sz="5400" b="1" dirty="0" smtClean="0"/>
              <a:t>Multiple cropping</a:t>
            </a:r>
            <a:endParaRPr lang="en-US" sz="5400" b="1" dirty="0"/>
          </a:p>
        </p:txBody>
      </p:sp>
      <p:sp>
        <p:nvSpPr>
          <p:cNvPr id="3" name="Text Placeholder 2"/>
          <p:cNvSpPr>
            <a:spLocks noGrp="1"/>
          </p:cNvSpPr>
          <p:nvPr>
            <p:ph type="body" idx="1"/>
          </p:nvPr>
        </p:nvSpPr>
        <p:spPr>
          <a:xfrm>
            <a:off x="3228392" y="2631233"/>
            <a:ext cx="11140751" cy="5878285"/>
          </a:xfrm>
        </p:spPr>
        <p:txBody>
          <a:bodyPr/>
          <a:lstStyle/>
          <a:p>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r>
              <a:rPr lang="en-US" dirty="0" smtClean="0"/>
              <a:t>/15</a:t>
            </a:r>
            <a:endParaRPr lang="en-US" dirty="0"/>
          </a:p>
        </p:txBody>
      </p:sp>
      <p:pic>
        <p:nvPicPr>
          <p:cNvPr id="4098" name="Picture 2" descr="C:\Users\sai\Desktop\11.jpg"/>
          <p:cNvPicPr>
            <a:picLocks noChangeAspect="1" noChangeArrowheads="1"/>
          </p:cNvPicPr>
          <p:nvPr/>
        </p:nvPicPr>
        <p:blipFill>
          <a:blip r:embed="rId2"/>
          <a:srcRect/>
          <a:stretch>
            <a:fillRect/>
          </a:stretch>
        </p:blipFill>
        <p:spPr bwMode="auto">
          <a:xfrm>
            <a:off x="3097763" y="2295331"/>
            <a:ext cx="11290041" cy="7165909"/>
          </a:xfrm>
          <a:prstGeom prst="rect">
            <a:avLst/>
          </a:prstGeom>
          <a:noFill/>
        </p:spPr>
      </p:pic>
      <p:sp>
        <p:nvSpPr>
          <p:cNvPr id="6" name="Rectangle 5"/>
          <p:cNvSpPr/>
          <p:nvPr/>
        </p:nvSpPr>
        <p:spPr>
          <a:xfrm>
            <a:off x="293894" y="9692241"/>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7" name="Rectangle 6"/>
          <p:cNvSpPr/>
          <p:nvPr/>
        </p:nvSpPr>
        <p:spPr>
          <a:xfrm>
            <a:off x="5165673" y="9710902"/>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517" y="629201"/>
            <a:ext cx="8546841" cy="1143000"/>
          </a:xfrm>
        </p:spPr>
        <p:txBody>
          <a:bodyPr>
            <a:normAutofit/>
          </a:bodyPr>
          <a:lstStyle/>
          <a:p>
            <a:r>
              <a:rPr lang="en-US" b="1" dirty="0" smtClean="0"/>
              <a:t>MODERN FARMING METHODS</a:t>
            </a:r>
            <a:endParaRPr lang="en-US" b="1" dirty="0"/>
          </a:p>
        </p:txBody>
      </p:sp>
      <p:sp>
        <p:nvSpPr>
          <p:cNvPr id="3" name="Text Placeholder 2"/>
          <p:cNvSpPr>
            <a:spLocks noGrp="1"/>
          </p:cNvSpPr>
          <p:nvPr>
            <p:ph type="body" idx="1"/>
          </p:nvPr>
        </p:nvSpPr>
        <p:spPr>
          <a:xfrm>
            <a:off x="2351314" y="2663890"/>
            <a:ext cx="5523723" cy="5715000"/>
          </a:xfrm>
        </p:spPr>
        <p:txBody>
          <a:bodyPr/>
          <a:lstStyle/>
          <a:p>
            <a:endParaRPr lang="en-US" dirty="0"/>
          </a:p>
        </p:txBody>
      </p:sp>
      <p:sp>
        <p:nvSpPr>
          <p:cNvPr id="4" name="Text Placeholder 3"/>
          <p:cNvSpPr>
            <a:spLocks noGrp="1"/>
          </p:cNvSpPr>
          <p:nvPr>
            <p:ph type="body" idx="2"/>
          </p:nvPr>
        </p:nvSpPr>
        <p:spPr>
          <a:xfrm>
            <a:off x="8584162" y="2682550"/>
            <a:ext cx="6587413" cy="5826968"/>
          </a:xfrm>
        </p:spPr>
        <p:txBody>
          <a:bodyPr/>
          <a:lstStyle/>
          <a:p>
            <a:endParaRPr lang="en-US" dirty="0"/>
          </a:p>
        </p:txBody>
      </p:sp>
      <p:sp>
        <p:nvSpPr>
          <p:cNvPr id="5" name="Slide Number Placeholder 4"/>
          <p:cNvSpPr>
            <a:spLocks noGrp="1"/>
          </p:cNvSpPr>
          <p:nvPr>
            <p:ph type="sldNum" idx="12"/>
          </p:nvPr>
        </p:nvSpPr>
        <p:spPr>
          <a:xfrm>
            <a:off x="16309910" y="9685176"/>
            <a:ext cx="1063690" cy="319249"/>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r>
              <a:rPr lang="en-US" dirty="0" smtClean="0"/>
              <a:t>/15</a:t>
            </a:r>
            <a:endParaRPr lang="en-US" dirty="0"/>
          </a:p>
        </p:txBody>
      </p:sp>
      <p:pic>
        <p:nvPicPr>
          <p:cNvPr id="1027" name="Picture 3" descr="C:\Users\sai\Desktop\images (1).jpg"/>
          <p:cNvPicPr>
            <a:picLocks noChangeAspect="1" noChangeArrowheads="1"/>
          </p:cNvPicPr>
          <p:nvPr/>
        </p:nvPicPr>
        <p:blipFill>
          <a:blip r:embed="rId2"/>
          <a:srcRect/>
          <a:stretch>
            <a:fillRect/>
          </a:stretch>
        </p:blipFill>
        <p:spPr bwMode="auto">
          <a:xfrm>
            <a:off x="2181516" y="2500604"/>
            <a:ext cx="6313571" cy="5915607"/>
          </a:xfrm>
          <a:prstGeom prst="rect">
            <a:avLst/>
          </a:prstGeom>
          <a:noFill/>
        </p:spPr>
      </p:pic>
      <p:pic>
        <p:nvPicPr>
          <p:cNvPr id="1028" name="Picture 4" descr="C:\Users\sai\Desktop\CpOLhdtWEAAZ0l-.jpg"/>
          <p:cNvPicPr>
            <a:picLocks noChangeAspect="1" noChangeArrowheads="1"/>
          </p:cNvPicPr>
          <p:nvPr/>
        </p:nvPicPr>
        <p:blipFill>
          <a:blip r:embed="rId3"/>
          <a:srcRect/>
          <a:stretch>
            <a:fillRect/>
          </a:stretch>
        </p:blipFill>
        <p:spPr bwMode="auto">
          <a:xfrm>
            <a:off x="8490857" y="2552853"/>
            <a:ext cx="7949682" cy="5993988"/>
          </a:xfrm>
          <a:prstGeom prst="rect">
            <a:avLst/>
          </a:prstGeom>
          <a:noFill/>
        </p:spPr>
      </p:pic>
      <p:sp>
        <p:nvSpPr>
          <p:cNvPr id="8" name="Rectangle 7"/>
          <p:cNvSpPr/>
          <p:nvPr/>
        </p:nvSpPr>
        <p:spPr>
          <a:xfrm>
            <a:off x="293893" y="9748224"/>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9" name="Rectangle 8"/>
          <p:cNvSpPr/>
          <p:nvPr/>
        </p:nvSpPr>
        <p:spPr>
          <a:xfrm>
            <a:off x="5240317" y="9710902"/>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793" y="666524"/>
            <a:ext cx="7231224" cy="1143000"/>
          </a:xfrm>
        </p:spPr>
        <p:txBody>
          <a:bodyPr>
            <a:normAutofit fontScale="90000"/>
          </a:bodyPr>
          <a:lstStyle/>
          <a:p>
            <a:r>
              <a:rPr lang="en-US" b="1" dirty="0" smtClean="0"/>
              <a:t>RESULTS OF GREEN REVOLUTION</a:t>
            </a:r>
            <a:endParaRPr lang="en-US" b="1" dirty="0"/>
          </a:p>
        </p:txBody>
      </p:sp>
      <p:sp>
        <p:nvSpPr>
          <p:cNvPr id="3" name="Text Placeholder 2"/>
          <p:cNvSpPr>
            <a:spLocks noGrp="1"/>
          </p:cNvSpPr>
          <p:nvPr>
            <p:ph type="body" idx="1"/>
          </p:nvPr>
        </p:nvSpPr>
        <p:spPr>
          <a:xfrm>
            <a:off x="9218645" y="2626567"/>
            <a:ext cx="6008913" cy="4875245"/>
          </a:xfrm>
        </p:spPr>
        <p:txBody>
          <a:bodyPr/>
          <a:lstStyle/>
          <a:p>
            <a:r>
              <a:rPr lang="en-US" dirty="0" smtClean="0"/>
              <a:t>Two challenges of  HYV seeds:</a:t>
            </a:r>
          </a:p>
          <a:p>
            <a:endParaRPr lang="en-US" dirty="0" smtClean="0"/>
          </a:p>
          <a:p>
            <a:pPr>
              <a:buFont typeface="Wingdings" pitchFamily="2" charset="2"/>
              <a:buChar char="ü"/>
            </a:pPr>
            <a:r>
              <a:rPr lang="en-US" dirty="0" smtClean="0"/>
              <a:t>                Soil fertility in trouble.</a:t>
            </a:r>
          </a:p>
          <a:p>
            <a:pPr>
              <a:buFont typeface="Wingdings" pitchFamily="2" charset="2"/>
              <a:buChar char="ü"/>
            </a:pPr>
            <a:r>
              <a:rPr lang="en-US" dirty="0" smtClean="0"/>
              <a:t>                Increase in underground                                                           </a:t>
            </a:r>
          </a:p>
          <a:p>
            <a:pPr>
              <a:buNone/>
            </a:pPr>
            <a:r>
              <a:rPr lang="en-US" dirty="0" smtClean="0"/>
              <a:t>                     water usage. Takes time to                  </a:t>
            </a:r>
          </a:p>
          <a:p>
            <a:pPr>
              <a:buNone/>
            </a:pPr>
            <a:r>
              <a:rPr lang="en-US" dirty="0" smtClean="0"/>
              <a:t>                      rebuild</a:t>
            </a:r>
            <a:endParaRPr lang="en-US" dirty="0"/>
          </a:p>
        </p:txBody>
      </p:sp>
      <p:sp>
        <p:nvSpPr>
          <p:cNvPr id="4" name="Text Placeholder 3"/>
          <p:cNvSpPr>
            <a:spLocks noGrp="1"/>
          </p:cNvSpPr>
          <p:nvPr>
            <p:ph type="body" idx="2"/>
          </p:nvPr>
        </p:nvSpPr>
        <p:spPr>
          <a:xfrm>
            <a:off x="2761862" y="2719873"/>
            <a:ext cx="5840962" cy="5155164"/>
          </a:xfrm>
        </p:spPr>
        <p:txBody>
          <a:bodyPr/>
          <a:lstStyle/>
          <a:p>
            <a:pPr algn="ctr"/>
            <a:r>
              <a:rPr lang="en-US" b="1" dirty="0" smtClean="0"/>
              <a:t>Till 1960’S</a:t>
            </a:r>
          </a:p>
          <a:p>
            <a:r>
              <a:rPr lang="en-US" dirty="0" smtClean="0"/>
              <a:t>Traditional seeds</a:t>
            </a:r>
          </a:p>
          <a:p>
            <a:r>
              <a:rPr lang="en-US" dirty="0" smtClean="0"/>
              <a:t>Less water</a:t>
            </a:r>
          </a:p>
          <a:p>
            <a:r>
              <a:rPr lang="en-US" dirty="0" err="1" smtClean="0"/>
              <a:t>Cowdung</a:t>
            </a:r>
            <a:r>
              <a:rPr lang="en-US" dirty="0" smtClean="0"/>
              <a:t> and natural manure as fertilizer</a:t>
            </a:r>
          </a:p>
          <a:p>
            <a:pPr>
              <a:buNone/>
            </a:pPr>
            <a:r>
              <a:rPr lang="en-US" dirty="0" smtClean="0"/>
              <a:t>                      </a:t>
            </a:r>
            <a:r>
              <a:rPr lang="en-US" b="1" dirty="0" smtClean="0"/>
              <a:t>After 1960</a:t>
            </a:r>
          </a:p>
          <a:p>
            <a:r>
              <a:rPr lang="en-US" dirty="0" smtClean="0"/>
              <a:t>Green revolution</a:t>
            </a:r>
          </a:p>
          <a:p>
            <a:r>
              <a:rPr lang="en-US" dirty="0" smtClean="0"/>
              <a:t>HYV  seeds</a:t>
            </a:r>
          </a:p>
          <a:p>
            <a:r>
              <a:rPr lang="en-US" dirty="0" smtClean="0"/>
              <a:t>2.5 times increase in production</a:t>
            </a:r>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r>
              <a:rPr lang="en-US" dirty="0" smtClean="0"/>
              <a:t>/15</a:t>
            </a:r>
            <a:endParaRPr lang="en-US" dirty="0"/>
          </a:p>
        </p:txBody>
      </p:sp>
      <p:sp>
        <p:nvSpPr>
          <p:cNvPr id="6" name="Rectangle 5"/>
          <p:cNvSpPr/>
          <p:nvPr/>
        </p:nvSpPr>
        <p:spPr>
          <a:xfrm>
            <a:off x="293893" y="9393660"/>
            <a:ext cx="979755" cy="307777"/>
          </a:xfrm>
          <a:prstGeom prst="rect">
            <a:avLst/>
          </a:prstGeom>
        </p:spPr>
        <p:txBody>
          <a:bodyPr wrap="none">
            <a:spAutoFit/>
          </a:bodyPr>
          <a:lstStyle/>
          <a:p>
            <a:pPr lvl="0"/>
            <a:r>
              <a:rPr lang="en-US" dirty="0" smtClean="0">
                <a:solidFill>
                  <a:schemeClr val="dk1"/>
                </a:solidFill>
              </a:rPr>
              <a:t>6/23/2020</a:t>
            </a:r>
            <a:endParaRPr lang="en-US" dirty="0">
              <a:solidFill>
                <a:schemeClr val="dk1"/>
              </a:solidFill>
            </a:endParaRPr>
          </a:p>
        </p:txBody>
      </p:sp>
      <p:sp>
        <p:nvSpPr>
          <p:cNvPr id="7" name="Rectangle 6"/>
          <p:cNvSpPr/>
          <p:nvPr/>
        </p:nvSpPr>
        <p:spPr>
          <a:xfrm>
            <a:off x="5445591" y="9673579"/>
            <a:ext cx="7508786" cy="307777"/>
          </a:xfrm>
          <a:prstGeom prst="rect">
            <a:avLst/>
          </a:prstGeom>
        </p:spPr>
        <p:txBody>
          <a:bodyPr wrap="none">
            <a:spAutoFit/>
          </a:bodyPr>
          <a:lstStyle/>
          <a:p>
            <a:pPr lvl="0" algn="ctr"/>
            <a:r>
              <a:rPr lang="en-US" b="1" dirty="0" smtClean="0">
                <a:solidFill>
                  <a:schemeClr val="dk1"/>
                </a:solidFill>
                <a:latin typeface="Cambria"/>
                <a:ea typeface="Cambria"/>
                <a:cs typeface="Cambria"/>
                <a:sym typeface="Cambria"/>
              </a:rPr>
              <a:t>THE VILLAGE OF PALAMPUR/ ECONOMICS/</a:t>
            </a:r>
            <a:r>
              <a:rPr lang="en-US" b="1" dirty="0" err="1" smtClean="0">
                <a:solidFill>
                  <a:schemeClr val="dk1"/>
                </a:solidFill>
                <a:latin typeface="Cambria"/>
                <a:ea typeface="Cambria"/>
                <a:cs typeface="Cambria"/>
                <a:sym typeface="Cambria"/>
              </a:rPr>
              <a:t>Mrs</a:t>
            </a:r>
            <a:r>
              <a:rPr lang="en-US" b="1" dirty="0" smtClean="0">
                <a:solidFill>
                  <a:schemeClr val="dk1"/>
                </a:solidFill>
                <a:latin typeface="Cambria"/>
                <a:ea typeface="Cambria"/>
                <a:cs typeface="Cambria"/>
                <a:sym typeface="Cambria"/>
              </a:rPr>
              <a:t> </a:t>
            </a:r>
            <a:r>
              <a:rPr lang="en-US" b="1" dirty="0" err="1" smtClean="0">
                <a:solidFill>
                  <a:schemeClr val="dk1"/>
                </a:solidFill>
                <a:latin typeface="Cambria"/>
                <a:ea typeface="Cambria"/>
                <a:cs typeface="Cambria"/>
                <a:sym typeface="Cambria"/>
              </a:rPr>
              <a:t>Sujatha</a:t>
            </a:r>
            <a:r>
              <a:rPr lang="en-US" b="1" dirty="0" smtClean="0">
                <a:solidFill>
                  <a:schemeClr val="dk1"/>
                </a:solidFill>
                <a:latin typeface="Cambria"/>
                <a:ea typeface="Cambria"/>
                <a:cs typeface="Cambria"/>
                <a:sym typeface="Cambria"/>
              </a:rPr>
              <a:t>-/SOCIAL SCIENCE/SNS  ACADEMY</a:t>
            </a:r>
            <a:endParaRPr lang="en-US" b="1" dirty="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552</Words>
  <PresentationFormat>Custom</PresentationFormat>
  <Paragraphs>166</Paragraphs>
  <Slides>15</Slides>
  <Notes>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Office Theme</vt:lpstr>
      <vt:lpstr>Slide 1</vt:lpstr>
      <vt:lpstr> In your region, talk to two labourers. Choose either from farm labourers or labourers working at construction sights. What wages do they get? Are they paid in cash or kind? Do they get work regularly? Are they in debt?  Prepare a report.</vt:lpstr>
      <vt:lpstr>AIM</vt:lpstr>
      <vt:lpstr>Village of Palampur</vt:lpstr>
      <vt:lpstr>FACTORS OF PRODUCTION</vt:lpstr>
      <vt:lpstr>Farming in Palampur</vt:lpstr>
      <vt:lpstr>Multiple cropping</vt:lpstr>
      <vt:lpstr>MODERN FARMING METHODS</vt:lpstr>
      <vt:lpstr>RESULTS OF GREEN REVOLUTION</vt:lpstr>
      <vt:lpstr>NON FARMING ACTIVITIES</vt:lpstr>
      <vt:lpstr>NON FARMING ACTIVITIES IN PALAMPUR</vt:lpstr>
      <vt:lpstr>THE SHOPKEEPERS &amp; TRANSPORT</vt:lpstr>
      <vt:lpstr>Tongas and Bogey</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sai</cp:lastModifiedBy>
  <cp:revision>90</cp:revision>
  <dcterms:created xsi:type="dcterms:W3CDTF">2006-08-16T00:00:00Z</dcterms:created>
  <dcterms:modified xsi:type="dcterms:W3CDTF">2020-06-24T07:26:27Z</dcterms:modified>
</cp:coreProperties>
</file>